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0"/>
  </p:handoutMasterIdLst>
  <p:sldIdLst>
    <p:sldId id="256" r:id="rId2"/>
    <p:sldId id="257" r:id="rId3"/>
    <p:sldId id="258" r:id="rId4"/>
    <p:sldId id="270" r:id="rId5"/>
    <p:sldId id="259" r:id="rId6"/>
    <p:sldId id="261" r:id="rId7"/>
    <p:sldId id="262" r:id="rId8"/>
    <p:sldId id="265" r:id="rId9"/>
    <p:sldId id="272" r:id="rId10"/>
    <p:sldId id="273" r:id="rId11"/>
    <p:sldId id="264" r:id="rId12"/>
    <p:sldId id="268" r:id="rId13"/>
    <p:sldId id="266" r:id="rId14"/>
    <p:sldId id="267" r:id="rId15"/>
    <p:sldId id="275" r:id="rId16"/>
    <p:sldId id="277" r:id="rId17"/>
    <p:sldId id="276" r:id="rId18"/>
    <p:sldId id="274" r:id="rId19"/>
  </p:sldIdLst>
  <p:sldSz cx="12192000" cy="6858000"/>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1" d="100"/>
          <a:sy n="101" d="100"/>
        </p:scale>
        <p:origin x="105" y="1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534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5348"/>
          </a:xfrm>
          <a:prstGeom prst="rect">
            <a:avLst/>
          </a:prstGeom>
        </p:spPr>
        <p:txBody>
          <a:bodyPr vert="horz" lIns="91440" tIns="45720" rIns="91440" bIns="45720" rtlCol="0"/>
          <a:lstStyle>
            <a:lvl1pPr algn="r">
              <a:defRPr sz="1200"/>
            </a:lvl1pPr>
          </a:lstStyle>
          <a:p>
            <a:fld id="{D1A77EA9-5361-4CB7-BCB0-465B5EA76967}" type="datetimeFigureOut">
              <a:rPr lang="de-DE" smtClean="0"/>
              <a:t>25.01.2024</a:t>
            </a:fld>
            <a:endParaRPr lang="de-DE"/>
          </a:p>
        </p:txBody>
      </p:sp>
      <p:sp>
        <p:nvSpPr>
          <p:cNvPr id="4" name="Fußzeilenplatzhalter 3"/>
          <p:cNvSpPr>
            <a:spLocks noGrp="1"/>
          </p:cNvSpPr>
          <p:nvPr>
            <p:ph type="ftr" sz="quarter" idx="2"/>
          </p:nvPr>
        </p:nvSpPr>
        <p:spPr>
          <a:xfrm>
            <a:off x="1" y="9377318"/>
            <a:ext cx="2945659" cy="49534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377318"/>
            <a:ext cx="2945659" cy="495347"/>
          </a:xfrm>
          <a:prstGeom prst="rect">
            <a:avLst/>
          </a:prstGeom>
        </p:spPr>
        <p:txBody>
          <a:bodyPr vert="horz" lIns="91440" tIns="45720" rIns="91440" bIns="45720" rtlCol="0" anchor="b"/>
          <a:lstStyle>
            <a:lvl1pPr algn="r">
              <a:defRPr sz="1200"/>
            </a:lvl1pPr>
          </a:lstStyle>
          <a:p>
            <a:fld id="{1F8F7B9E-C9FF-4D9A-8008-2213594304A2}" type="slidenum">
              <a:rPr lang="de-DE" smtClean="0"/>
              <a:t>‹Nr.›</a:t>
            </a:fld>
            <a:endParaRPr lang="de-DE"/>
          </a:p>
        </p:txBody>
      </p:sp>
    </p:spTree>
    <p:extLst>
      <p:ext uri="{BB962C8B-B14F-4D97-AF65-F5344CB8AC3E}">
        <p14:creationId xmlns:p14="http://schemas.microsoft.com/office/powerpoint/2010/main" val="25842490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DA9CADE0-26F9-4711-8675-20BCB9092B29}"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4157304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A9CADE0-26F9-4711-8675-20BCB9092B29}"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3473223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A9CADE0-26F9-4711-8675-20BCB9092B29}"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268347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A9CADE0-26F9-4711-8675-20BCB9092B29}"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3642007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DA9CADE0-26F9-4711-8675-20BCB9092B29}" type="datetimeFigureOut">
              <a:rPr lang="de-DE" smtClean="0"/>
              <a:t>25.01.2024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352556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DA9CADE0-26F9-4711-8675-20BCB9092B29}"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3907304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DA9CADE0-26F9-4711-8675-20BCB9092B29}" type="datetimeFigureOut">
              <a:rPr lang="de-DE" smtClean="0"/>
              <a:t>25.01.2024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2365865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DA9CADE0-26F9-4711-8675-20BCB9092B29}" type="datetimeFigureOut">
              <a:rPr lang="de-DE" smtClean="0"/>
              <a:t>25.01.2024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248096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CADE0-26F9-4711-8675-20BCB9092B29}" type="datetimeFigureOut">
              <a:rPr lang="de-DE" smtClean="0"/>
              <a:t>25.01.2024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21648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DA9CADE0-26F9-4711-8675-20BCB9092B29}"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1668499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DA9CADE0-26F9-4711-8675-20BCB9092B29}" type="datetimeFigureOut">
              <a:rPr lang="de-DE" smtClean="0"/>
              <a:t>25.01.2024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D7B3F4B-D9AD-49F3-825D-217186DD264B}" type="slidenum">
              <a:rPr lang="de-DE" smtClean="0"/>
              <a:t>‹Nr.›</a:t>
            </a:fld>
            <a:endParaRPr lang="de-DE"/>
          </a:p>
        </p:txBody>
      </p:sp>
    </p:spTree>
    <p:extLst>
      <p:ext uri="{BB962C8B-B14F-4D97-AF65-F5344CB8AC3E}">
        <p14:creationId xmlns:p14="http://schemas.microsoft.com/office/powerpoint/2010/main" val="3484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CADE0-26F9-4711-8675-20BCB9092B29}" type="datetimeFigureOut">
              <a:rPr lang="de-DE" smtClean="0"/>
              <a:t>25.01.2024</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B3F4B-D9AD-49F3-825D-217186DD264B}" type="slidenum">
              <a:rPr lang="de-DE" smtClean="0"/>
              <a:t>‹Nr.›</a:t>
            </a:fld>
            <a:endParaRPr lang="de-DE"/>
          </a:p>
        </p:txBody>
      </p:sp>
    </p:spTree>
    <p:extLst>
      <p:ext uri="{BB962C8B-B14F-4D97-AF65-F5344CB8AC3E}">
        <p14:creationId xmlns:p14="http://schemas.microsoft.com/office/powerpoint/2010/main" val="11296147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wunnensteinschule.de/"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wunnensteinschule.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Kernzeitenbetreuung</a:t>
            </a:r>
            <a:endParaRPr lang="de-DE" dirty="0"/>
          </a:p>
        </p:txBody>
      </p:sp>
      <p:sp>
        <p:nvSpPr>
          <p:cNvPr id="3" name="Untertitel 2"/>
          <p:cNvSpPr>
            <a:spLocks noGrp="1"/>
          </p:cNvSpPr>
          <p:nvPr>
            <p:ph type="subTitle" idx="1"/>
          </p:nvPr>
        </p:nvSpPr>
        <p:spPr/>
        <p:txBody>
          <a:bodyPr/>
          <a:lstStyle/>
          <a:p>
            <a:r>
              <a:rPr lang="de-DE" dirty="0" smtClean="0"/>
              <a:t>Ein Betreuungsangebot der Stadt Großbottwar</a:t>
            </a:r>
            <a:endParaRPr lang="de-DE" dirty="0"/>
          </a:p>
        </p:txBody>
      </p:sp>
    </p:spTree>
    <p:extLst>
      <p:ext uri="{BB962C8B-B14F-4D97-AF65-F5344CB8AC3E}">
        <p14:creationId xmlns:p14="http://schemas.microsoft.com/office/powerpoint/2010/main" val="9780423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2">
              <a:lumMod val="20000"/>
              <a:lumOff val="80000"/>
            </a:schemeClr>
          </a:solidFill>
        </p:spPr>
        <p:txBody>
          <a:bodyPr/>
          <a:lstStyle/>
          <a:p>
            <a:r>
              <a:rPr lang="de-DE" b="1" u="sng" dirty="0" smtClean="0"/>
              <a:t>Anmeldeschluss und Mindestteilnehmerzahl</a:t>
            </a:r>
            <a:endParaRPr lang="de-DE" b="1" u="sng" dirty="0"/>
          </a:p>
        </p:txBody>
      </p:sp>
      <p:sp>
        <p:nvSpPr>
          <p:cNvPr id="3" name="Inhaltsplatzhalter 2"/>
          <p:cNvSpPr>
            <a:spLocks noGrp="1"/>
          </p:cNvSpPr>
          <p:nvPr>
            <p:ph idx="1"/>
          </p:nvPr>
        </p:nvSpPr>
        <p:spPr>
          <a:xfrm>
            <a:off x="838200" y="1623576"/>
            <a:ext cx="10515600" cy="4486275"/>
          </a:xfrm>
          <a:solidFill>
            <a:schemeClr val="accent2">
              <a:lumMod val="20000"/>
              <a:lumOff val="80000"/>
            </a:schemeClr>
          </a:solidFill>
        </p:spPr>
        <p:txBody>
          <a:bodyPr>
            <a:normAutofit lnSpcReduction="10000"/>
          </a:bodyPr>
          <a:lstStyle/>
          <a:p>
            <a:r>
              <a:rPr lang="de-DE" dirty="0" smtClean="0"/>
              <a:t>Der Anmeldeschluss für die Ferienbetreuung ist jeweils der </a:t>
            </a:r>
            <a:r>
              <a:rPr lang="de-DE" b="1" dirty="0" smtClean="0"/>
              <a:t>Montag, der 14 Tage vor dem Ferienabschnitt liegt</a:t>
            </a:r>
          </a:p>
          <a:p>
            <a:pPr marL="0" indent="0">
              <a:buNone/>
            </a:pPr>
            <a:endParaRPr lang="de-DE" sz="1300" b="1" dirty="0" smtClean="0"/>
          </a:p>
          <a:p>
            <a:r>
              <a:rPr lang="de-DE" b="1" dirty="0" smtClean="0"/>
              <a:t>Ausnahme</a:t>
            </a:r>
            <a:r>
              <a:rPr lang="de-DE" dirty="0" smtClean="0"/>
              <a:t> Sommerferien: </a:t>
            </a:r>
            <a:r>
              <a:rPr lang="de-DE" dirty="0" smtClean="0"/>
              <a:t>30</a:t>
            </a:r>
            <a:r>
              <a:rPr lang="de-DE" dirty="0" smtClean="0"/>
              <a:t>.07.2025!</a:t>
            </a:r>
            <a:endParaRPr lang="de-DE" dirty="0" smtClean="0"/>
          </a:p>
          <a:p>
            <a:pPr marL="0" indent="0">
              <a:buNone/>
            </a:pPr>
            <a:endParaRPr lang="de-DE" sz="1200" dirty="0"/>
          </a:p>
          <a:p>
            <a:r>
              <a:rPr lang="de-DE" b="1" dirty="0" smtClean="0"/>
              <a:t>Mindestteilnehmerzahl: </a:t>
            </a:r>
            <a:r>
              <a:rPr lang="de-DE" dirty="0" smtClean="0"/>
              <a:t>5 Kinder</a:t>
            </a:r>
          </a:p>
          <a:p>
            <a:pPr marL="0" indent="0">
              <a:buNone/>
            </a:pPr>
            <a:endParaRPr lang="de-DE" sz="1500" dirty="0"/>
          </a:p>
          <a:p>
            <a:r>
              <a:rPr lang="de-DE" b="1" dirty="0" smtClean="0"/>
              <a:t>Bei Nichterreichen </a:t>
            </a:r>
            <a:r>
              <a:rPr lang="de-DE" dirty="0" smtClean="0"/>
              <a:t>der Teilnehmerzahl erhalten die Eltern der angemeldeten Kinder nach dem Anmeldeschluss eine </a:t>
            </a:r>
            <a:r>
              <a:rPr lang="de-DE" b="1" dirty="0" smtClean="0"/>
              <a:t>Absage</a:t>
            </a:r>
          </a:p>
          <a:p>
            <a:pPr marL="0" indent="0">
              <a:buNone/>
            </a:pPr>
            <a:endParaRPr lang="de-DE" sz="1600" dirty="0"/>
          </a:p>
          <a:p>
            <a:r>
              <a:rPr lang="de-DE" u="sng" dirty="0" smtClean="0"/>
              <a:t>Wichtig daher: Anmeldeschluss einhalten!</a:t>
            </a:r>
            <a:endParaRPr lang="de-DE" u="sng" dirty="0"/>
          </a:p>
        </p:txBody>
      </p:sp>
    </p:spTree>
    <p:extLst>
      <p:ext uri="{BB962C8B-B14F-4D97-AF65-F5344CB8AC3E}">
        <p14:creationId xmlns:p14="http://schemas.microsoft.com/office/powerpoint/2010/main" val="380743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Wo findet die Ferienbetreuung statt?</a:t>
            </a:r>
            <a:endParaRPr lang="de-DE" b="1" dirty="0"/>
          </a:p>
        </p:txBody>
      </p:sp>
      <p:sp>
        <p:nvSpPr>
          <p:cNvPr id="3" name="Inhaltsplatzhalter 2"/>
          <p:cNvSpPr>
            <a:spLocks noGrp="1"/>
          </p:cNvSpPr>
          <p:nvPr>
            <p:ph idx="1"/>
          </p:nvPr>
        </p:nvSpPr>
        <p:spPr>
          <a:xfrm>
            <a:off x="838200" y="1825625"/>
            <a:ext cx="10515600" cy="4717788"/>
          </a:xfrm>
        </p:spPr>
        <p:txBody>
          <a:bodyPr/>
          <a:lstStyle/>
          <a:p>
            <a:r>
              <a:rPr lang="de-DE" dirty="0" smtClean="0"/>
              <a:t>In den Räumen der Kernzeitenbetreuung</a:t>
            </a:r>
          </a:p>
          <a:p>
            <a:r>
              <a:rPr lang="de-DE" dirty="0" smtClean="0"/>
              <a:t>Der Eingang ist an der Jahnstraße   </a:t>
            </a:r>
          </a:p>
          <a:p>
            <a:r>
              <a:rPr lang="de-DE" dirty="0" smtClean="0"/>
              <a:t>Bitte klingeln     </a:t>
            </a:r>
            <a:endParaRPr lang="de-DE" dirty="0"/>
          </a:p>
        </p:txBody>
      </p:sp>
      <p:sp>
        <p:nvSpPr>
          <p:cNvPr id="4" name="Abgerundetes Rechteck 3"/>
          <p:cNvSpPr/>
          <p:nvPr/>
        </p:nvSpPr>
        <p:spPr>
          <a:xfrm>
            <a:off x="7947870" y="1825625"/>
            <a:ext cx="3654104" cy="169457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Kranke Kinder </a:t>
            </a:r>
            <a:r>
              <a:rPr lang="de-DE" dirty="0" smtClean="0">
                <a:solidFill>
                  <a:schemeClr val="tx1"/>
                </a:solidFill>
              </a:rPr>
              <a:t>direkt entschuldigen</a:t>
            </a:r>
            <a:r>
              <a:rPr lang="de-DE" dirty="0">
                <a:solidFill>
                  <a:schemeClr val="tx1"/>
                </a:solidFill>
              </a:rPr>
              <a:t>.</a:t>
            </a:r>
          </a:p>
          <a:p>
            <a:r>
              <a:rPr lang="de-DE" sz="2500" dirty="0">
                <a:solidFill>
                  <a:schemeClr val="tx1"/>
                </a:solidFill>
                <a:sym typeface="Wingdings" panose="05000000000000000000" pitchFamily="2" charset="2"/>
              </a:rPr>
              <a:t> Tel.: 16 19 3 - 409</a:t>
            </a:r>
            <a:endParaRPr lang="de-DE" sz="2500" dirty="0">
              <a:solidFill>
                <a:schemeClr val="tx1"/>
              </a:solidFill>
            </a:endParaRPr>
          </a:p>
        </p:txBody>
      </p:sp>
      <p:pic>
        <p:nvPicPr>
          <p:cNvPr id="1026" name="Picture 2" descr="http://www.wunnensteinschule.lb.schule-bw.de/images/schule/kernzeitenbetreuung/wunnsteinschule_kernzeitenbetreuung_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2358" y="3461478"/>
            <a:ext cx="3913642" cy="2933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0257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2943682"/>
          </a:xfrm>
          <a:solidFill>
            <a:schemeClr val="accent6">
              <a:lumMod val="20000"/>
              <a:lumOff val="80000"/>
            </a:schemeClr>
          </a:solidFill>
        </p:spPr>
        <p:txBody>
          <a:bodyPr>
            <a:normAutofit fontScale="90000"/>
          </a:bodyPr>
          <a:lstStyle/>
          <a:p>
            <a:r>
              <a:rPr lang="de-DE" b="1" dirty="0" smtClean="0"/>
              <a:t>Angebote der Schülerlebenswerkstatt</a:t>
            </a:r>
            <a:br>
              <a:rPr lang="de-DE" b="1" dirty="0" smtClean="0"/>
            </a:br>
            <a:r>
              <a:rPr lang="de-DE" sz="2400" dirty="0"/>
              <a:t>Die Schüler-Lebenswerkstatt ist eine </a:t>
            </a:r>
            <a:r>
              <a:rPr lang="de-DE" sz="2400" b="1" dirty="0"/>
              <a:t>gemeinnützige GmbH </a:t>
            </a:r>
            <a:r>
              <a:rPr lang="de-DE" sz="2400" dirty="0"/>
              <a:t>am Schulzentrum in Großbottwar. Sie wurde als </a:t>
            </a:r>
            <a:r>
              <a:rPr lang="de-DE" sz="2400" b="1" dirty="0"/>
              <a:t>Ergänzung</a:t>
            </a:r>
            <a:r>
              <a:rPr lang="de-DE" sz="2400" dirty="0"/>
              <a:t> zum bestehenden Angebot der Schulen gegründet. Dabei soll allen Schülerinnen und Schülern in der Region die Möglichkeit gegeben werden, ihre individuelle Entwicklung während der Schulzeit durch viele Einblicke und Erkenntnisse zu erweitern</a:t>
            </a:r>
            <a:r>
              <a:rPr lang="de-DE" sz="2400" dirty="0" smtClean="0"/>
              <a:t>. </a:t>
            </a:r>
            <a:r>
              <a:rPr lang="de-DE" sz="2400" b="1" dirty="0" smtClean="0"/>
              <a:t>Mitinhaber ist die Stadt Großbottwar</a:t>
            </a:r>
            <a:r>
              <a:rPr lang="de-DE" sz="2400" dirty="0" smtClean="0"/>
              <a:t>.</a:t>
            </a:r>
            <a:br>
              <a:rPr lang="de-DE" sz="2400" dirty="0" smtClean="0"/>
            </a:br>
            <a:r>
              <a:rPr lang="de-DE" sz="2400" dirty="0"/>
              <a:t/>
            </a:r>
            <a:br>
              <a:rPr lang="de-DE" sz="2400" dirty="0"/>
            </a:br>
            <a:r>
              <a:rPr lang="de-DE" sz="2400" b="1" dirty="0" smtClean="0"/>
              <a:t>In der Grundschule gibt es Angebote:</a:t>
            </a:r>
            <a:endParaRPr lang="de-DE" sz="2400" b="1" dirty="0"/>
          </a:p>
        </p:txBody>
      </p:sp>
      <p:sp>
        <p:nvSpPr>
          <p:cNvPr id="3" name="Inhaltsplatzhalter 2"/>
          <p:cNvSpPr>
            <a:spLocks noGrp="1"/>
          </p:cNvSpPr>
          <p:nvPr>
            <p:ph sz="half" idx="1"/>
          </p:nvPr>
        </p:nvSpPr>
        <p:spPr>
          <a:xfrm>
            <a:off x="838198" y="3227476"/>
            <a:ext cx="5425291" cy="3559823"/>
          </a:xfrm>
          <a:solidFill>
            <a:schemeClr val="accent6">
              <a:lumMod val="20000"/>
              <a:lumOff val="80000"/>
            </a:schemeClr>
          </a:solidFill>
        </p:spPr>
        <p:txBody>
          <a:bodyPr>
            <a:normAutofit/>
          </a:bodyPr>
          <a:lstStyle/>
          <a:p>
            <a:r>
              <a:rPr lang="de-DE" dirty="0" smtClean="0"/>
              <a:t>Montags - </a:t>
            </a:r>
            <a:r>
              <a:rPr lang="de-DE" dirty="0"/>
              <a:t>Betreuung </a:t>
            </a:r>
            <a:endParaRPr lang="de-DE" dirty="0" smtClean="0"/>
          </a:p>
          <a:p>
            <a:r>
              <a:rPr lang="de-DE" dirty="0" smtClean="0"/>
              <a:t>In den Ferien</a:t>
            </a:r>
          </a:p>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      </a:t>
            </a:r>
            <a:endParaRPr lang="de-DE" dirty="0"/>
          </a:p>
        </p:txBody>
      </p:sp>
      <p:pic>
        <p:nvPicPr>
          <p:cNvPr id="5" name="Inhaltsplatzhalt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119160" y="4271122"/>
            <a:ext cx="2728713" cy="1198808"/>
          </a:xfrm>
        </p:spPr>
      </p:pic>
      <p:sp>
        <p:nvSpPr>
          <p:cNvPr id="6" name="Inhaltsplatzhalter 2"/>
          <p:cNvSpPr txBox="1">
            <a:spLocks/>
          </p:cNvSpPr>
          <p:nvPr/>
        </p:nvSpPr>
        <p:spPr>
          <a:xfrm>
            <a:off x="5982532" y="3119190"/>
            <a:ext cx="5358371" cy="3723254"/>
          </a:xfrm>
          <a:prstGeom prst="rect">
            <a:avLst/>
          </a:prstGeom>
          <a:solidFill>
            <a:schemeClr val="accent6">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smtClean="0"/>
              <a:t>Anschlussbetreuung an die GTS + Freitag ab 12.00 Uhr</a:t>
            </a:r>
          </a:p>
          <a:p>
            <a:pPr marL="0" indent="0">
              <a:buNone/>
            </a:pPr>
            <a:r>
              <a:rPr lang="de-DE" dirty="0"/>
              <a:t> </a:t>
            </a:r>
            <a:r>
              <a:rPr lang="de-DE" dirty="0" smtClean="0"/>
              <a:t>  </a:t>
            </a:r>
          </a:p>
          <a:p>
            <a:endParaRPr lang="de-DE" dirty="0" smtClean="0"/>
          </a:p>
          <a:p>
            <a:pPr marL="0" indent="0">
              <a:buFont typeface="Arial" panose="020B0604020202020204" pitchFamily="34" charset="0"/>
              <a:buNone/>
            </a:pPr>
            <a:endParaRPr lang="de-DE" dirty="0"/>
          </a:p>
        </p:txBody>
      </p:sp>
      <p:pic>
        <p:nvPicPr>
          <p:cNvPr id="7" name="Grafik 6"/>
          <p:cNvPicPr>
            <a:picLocks noChangeAspect="1"/>
          </p:cNvPicPr>
          <p:nvPr/>
        </p:nvPicPr>
        <p:blipFill>
          <a:blip r:embed="rId3"/>
          <a:stretch>
            <a:fillRect/>
          </a:stretch>
        </p:blipFill>
        <p:spPr>
          <a:xfrm>
            <a:off x="6263489" y="4326268"/>
            <a:ext cx="4863372" cy="1088517"/>
          </a:xfrm>
          <a:prstGeom prst="rect">
            <a:avLst/>
          </a:prstGeom>
        </p:spPr>
      </p:pic>
    </p:spTree>
    <p:extLst>
      <p:ext uri="{BB962C8B-B14F-4D97-AF65-F5344CB8AC3E}">
        <p14:creationId xmlns:p14="http://schemas.microsoft.com/office/powerpoint/2010/main" val="1905346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r>
              <a:rPr lang="de-DE" b="1" dirty="0" smtClean="0"/>
              <a:t>Angebote der Schülerlebenswerkstatt </a:t>
            </a:r>
            <a:br>
              <a:rPr lang="de-DE" b="1" dirty="0" smtClean="0"/>
            </a:br>
            <a:r>
              <a:rPr lang="de-DE" sz="3600" b="1" u="sng" dirty="0" smtClean="0"/>
              <a:t>Ergänzende Betreuung zur</a:t>
            </a:r>
            <a:r>
              <a:rPr lang="de-DE" sz="4000" b="1" u="sng" dirty="0" smtClean="0"/>
              <a:t> </a:t>
            </a:r>
            <a:r>
              <a:rPr lang="de-DE" sz="3900" b="1" dirty="0"/>
              <a:t>Ganztagesschule</a:t>
            </a:r>
            <a:r>
              <a:rPr lang="de-DE" dirty="0"/>
              <a:t>	</a:t>
            </a:r>
            <a:br>
              <a:rPr lang="de-DE" dirty="0"/>
            </a:br>
            <a:endParaRPr lang="de-DE" b="1" dirty="0"/>
          </a:p>
        </p:txBody>
      </p:sp>
      <p:sp>
        <p:nvSpPr>
          <p:cNvPr id="3" name="Inhaltsplatzhalter 2"/>
          <p:cNvSpPr>
            <a:spLocks noGrp="1"/>
          </p:cNvSpPr>
          <p:nvPr>
            <p:ph idx="1"/>
          </p:nvPr>
        </p:nvSpPr>
        <p:spPr>
          <a:xfrm>
            <a:off x="696798" y="1902372"/>
            <a:ext cx="10515600" cy="4793065"/>
          </a:xfrm>
        </p:spPr>
        <p:txBody>
          <a:bodyPr>
            <a:normAutofit fontScale="92500" lnSpcReduction="10000"/>
          </a:bodyPr>
          <a:lstStyle/>
          <a:p>
            <a:pPr>
              <a:buFont typeface="Wingdings" panose="05000000000000000000" pitchFamily="2" charset="2"/>
              <a:buChar char="Ø"/>
            </a:pPr>
            <a:r>
              <a:rPr lang="de-DE" dirty="0" smtClean="0"/>
              <a:t>Montag nach Unterricht:   12.00 – 15.30 Uhr  </a:t>
            </a:r>
            <a:r>
              <a:rPr lang="de-DE" dirty="0" smtClean="0">
                <a:sym typeface="Wingdings" panose="05000000000000000000" pitchFamily="2" charset="2"/>
              </a:rPr>
              <a:t>   </a:t>
            </a:r>
            <a:r>
              <a:rPr lang="de-DE" b="1" dirty="0" smtClean="0">
                <a:sym typeface="Wingdings" panose="05000000000000000000" pitchFamily="2" charset="2"/>
              </a:rPr>
              <a:t>10,- € / Monat</a:t>
            </a:r>
            <a:endParaRPr lang="de-DE" b="1" dirty="0"/>
          </a:p>
          <a:p>
            <a:pPr>
              <a:buFont typeface="Wingdings" panose="05000000000000000000" pitchFamily="2" charset="2"/>
              <a:buChar char="Ø"/>
            </a:pPr>
            <a:r>
              <a:rPr lang="de-DE" dirty="0" smtClean="0"/>
              <a:t>Montag – Donnerstag: 	  15.30 – 17.00 Uhr  </a:t>
            </a:r>
            <a:r>
              <a:rPr lang="de-DE" dirty="0" smtClean="0">
                <a:sym typeface="Wingdings" panose="05000000000000000000" pitchFamily="2" charset="2"/>
              </a:rPr>
              <a:t></a:t>
            </a:r>
            <a:r>
              <a:rPr lang="de-DE" dirty="0">
                <a:sym typeface="Wingdings" panose="05000000000000000000" pitchFamily="2" charset="2"/>
              </a:rPr>
              <a:t> </a:t>
            </a:r>
            <a:r>
              <a:rPr lang="de-DE" dirty="0" smtClean="0">
                <a:sym typeface="Wingdings" panose="05000000000000000000" pitchFamily="2" charset="2"/>
              </a:rPr>
              <a:t>  </a:t>
            </a:r>
            <a:r>
              <a:rPr lang="de-DE" b="1" dirty="0" smtClean="0"/>
              <a:t>50,- € / Monat</a:t>
            </a:r>
          </a:p>
          <a:p>
            <a:pPr>
              <a:buFont typeface="Wingdings" panose="05000000000000000000" pitchFamily="2" charset="2"/>
              <a:buChar char="Ø"/>
            </a:pPr>
            <a:r>
              <a:rPr lang="de-DE" sz="2700" dirty="0" smtClean="0"/>
              <a:t>Mo-Do +Freitag zusätzlich:  </a:t>
            </a:r>
            <a:r>
              <a:rPr lang="de-DE" dirty="0" smtClean="0"/>
              <a:t>12.00 – 15.00 Uhr</a:t>
            </a:r>
            <a:r>
              <a:rPr lang="de-DE" dirty="0"/>
              <a:t> </a:t>
            </a:r>
            <a:r>
              <a:rPr lang="de-DE" dirty="0" smtClean="0"/>
              <a:t> </a:t>
            </a:r>
            <a:r>
              <a:rPr lang="de-DE" dirty="0" smtClean="0">
                <a:sym typeface="Wingdings" panose="05000000000000000000" pitchFamily="2" charset="2"/>
              </a:rPr>
              <a:t></a:t>
            </a:r>
            <a:r>
              <a:rPr lang="de-DE" dirty="0">
                <a:sym typeface="Wingdings" panose="05000000000000000000" pitchFamily="2" charset="2"/>
              </a:rPr>
              <a:t> </a:t>
            </a:r>
            <a:r>
              <a:rPr lang="de-DE" dirty="0" smtClean="0">
                <a:sym typeface="Wingdings" panose="05000000000000000000" pitchFamily="2" charset="2"/>
              </a:rPr>
              <a:t>  </a:t>
            </a:r>
            <a:r>
              <a:rPr lang="de-DE" b="1" dirty="0" smtClean="0">
                <a:sym typeface="Wingdings" panose="05000000000000000000" pitchFamily="2" charset="2"/>
              </a:rPr>
              <a:t>75,- € / Monat</a:t>
            </a:r>
          </a:p>
          <a:p>
            <a:pPr marL="457200" lvl="1" indent="0">
              <a:buNone/>
            </a:pPr>
            <a:r>
              <a:rPr lang="de-DE" b="1" dirty="0">
                <a:sym typeface="Wingdings" panose="05000000000000000000" pitchFamily="2" charset="2"/>
              </a:rPr>
              <a:t>	</a:t>
            </a:r>
            <a:r>
              <a:rPr lang="de-DE" b="1" dirty="0" smtClean="0">
                <a:sym typeface="Wingdings" panose="05000000000000000000" pitchFamily="2" charset="2"/>
              </a:rPr>
              <a:t>						     (Montag-Freitag)</a:t>
            </a:r>
          </a:p>
          <a:p>
            <a:pPr marL="0" indent="0">
              <a:buNone/>
            </a:pPr>
            <a:endParaRPr lang="de-DE" sz="1400" b="1" dirty="0" smtClean="0">
              <a:sym typeface="Wingdings" panose="05000000000000000000" pitchFamily="2" charset="2"/>
            </a:endParaRPr>
          </a:p>
          <a:p>
            <a:pPr>
              <a:buFont typeface="Wingdings" panose="05000000000000000000" pitchFamily="2" charset="2"/>
              <a:buChar char="Ø"/>
            </a:pPr>
            <a:r>
              <a:rPr lang="de-DE" b="1" dirty="0" smtClean="0">
                <a:sym typeface="Wingdings" panose="05000000000000000000" pitchFamily="2" charset="2"/>
              </a:rPr>
              <a:t>Anmeldung ist für ein Schuljahr verbindlich</a:t>
            </a:r>
          </a:p>
          <a:p>
            <a:pPr>
              <a:buFont typeface="Wingdings" panose="05000000000000000000" pitchFamily="2" charset="2"/>
              <a:buChar char="Ø"/>
            </a:pPr>
            <a:r>
              <a:rPr lang="de-DE" b="1" dirty="0" smtClean="0">
                <a:sym typeface="Wingdings" panose="05000000000000000000" pitchFamily="2" charset="2"/>
              </a:rPr>
              <a:t>Mindesteilnehmerzahl: 10 Kinder der GTS</a:t>
            </a:r>
          </a:p>
          <a:p>
            <a:pPr>
              <a:buFont typeface="Wingdings" panose="05000000000000000000" pitchFamily="2" charset="2"/>
              <a:buChar char="Ø"/>
            </a:pPr>
            <a:r>
              <a:rPr lang="de-DE" b="1" dirty="0" smtClean="0">
                <a:sym typeface="Wingdings" panose="05000000000000000000" pitchFamily="2" charset="2"/>
              </a:rPr>
              <a:t>Anmeldeschluss:	  Juni </a:t>
            </a:r>
            <a:r>
              <a:rPr lang="de-DE" b="1" dirty="0" smtClean="0">
                <a:sym typeface="Wingdings" panose="05000000000000000000" pitchFamily="2" charset="2"/>
              </a:rPr>
              <a:t>2024</a:t>
            </a:r>
            <a:endParaRPr lang="de-DE" b="1" dirty="0" smtClean="0">
              <a:sym typeface="Wingdings" panose="05000000000000000000" pitchFamily="2" charset="2"/>
            </a:endParaRPr>
          </a:p>
          <a:p>
            <a:pPr marL="0" indent="0">
              <a:buNone/>
            </a:pPr>
            <a:endParaRPr lang="de-DE" sz="1300" b="1" dirty="0">
              <a:sym typeface="Wingdings" panose="05000000000000000000" pitchFamily="2" charset="2"/>
            </a:endParaRPr>
          </a:p>
          <a:p>
            <a:pPr marL="0" indent="0">
              <a:buNone/>
            </a:pPr>
            <a:r>
              <a:rPr lang="de-DE" b="1" i="1" dirty="0" smtClean="0">
                <a:solidFill>
                  <a:srgbClr val="7030A0"/>
                </a:solidFill>
              </a:rPr>
              <a:t>Alle Zeiten der Schülerlebenswerkstatt, während der Schulzeit, können nur von Kindern in Anspruch genommen werden, die von Dienstag bis Donnerstag die GTS besuchen!</a:t>
            </a:r>
            <a:endParaRPr lang="de-DE" b="1" i="1" dirty="0">
              <a:solidFill>
                <a:srgbClr val="7030A0"/>
              </a:solidFill>
            </a:endParaRPr>
          </a:p>
        </p:txBody>
      </p:sp>
      <p:pic>
        <p:nvPicPr>
          <p:cNvPr id="4" name="Grafik 3" descr="http://www.xn--schler-lebens-werkstatt-epc.de/images/Logo-SLW.png"/>
          <p:cNvPicPr/>
          <p:nvPr/>
        </p:nvPicPr>
        <p:blipFill>
          <a:blip r:embed="rId2">
            <a:extLst>
              <a:ext uri="{28A0092B-C50C-407E-A947-70E740481C1C}">
                <a14:useLocalDpi xmlns:a14="http://schemas.microsoft.com/office/drawing/2010/main" val="0"/>
              </a:ext>
            </a:extLst>
          </a:blip>
          <a:srcRect/>
          <a:stretch>
            <a:fillRect/>
          </a:stretch>
        </p:blipFill>
        <p:spPr bwMode="auto">
          <a:xfrm>
            <a:off x="9605372" y="576876"/>
            <a:ext cx="947015" cy="820999"/>
          </a:xfrm>
          <a:prstGeom prst="rect">
            <a:avLst/>
          </a:prstGeom>
          <a:noFill/>
          <a:ln>
            <a:noFill/>
          </a:ln>
        </p:spPr>
      </p:pic>
    </p:spTree>
    <p:extLst>
      <p:ext uri="{BB962C8B-B14F-4D97-AF65-F5344CB8AC3E}">
        <p14:creationId xmlns:p14="http://schemas.microsoft.com/office/powerpoint/2010/main" val="3127947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r>
              <a:rPr lang="de-DE" b="1" dirty="0"/>
              <a:t/>
            </a:r>
            <a:br>
              <a:rPr lang="de-DE" b="1" dirty="0"/>
            </a:br>
            <a:r>
              <a:rPr lang="de-DE" b="1" dirty="0" smtClean="0"/>
              <a:t>Angebote </a:t>
            </a:r>
            <a:r>
              <a:rPr lang="de-DE" b="1" dirty="0"/>
              <a:t>der </a:t>
            </a:r>
            <a:r>
              <a:rPr lang="de-DE" b="1" dirty="0" smtClean="0"/>
              <a:t>Schülerlebenswerkstatt     </a:t>
            </a:r>
            <a:r>
              <a:rPr lang="de-DE" b="1" dirty="0"/>
              <a:t/>
            </a:r>
            <a:br>
              <a:rPr lang="de-DE" b="1" dirty="0"/>
            </a:br>
            <a:r>
              <a:rPr lang="de-DE" sz="3100" dirty="0" smtClean="0">
                <a:sym typeface="Wingdings" panose="05000000000000000000" pitchFamily="2" charset="2"/>
              </a:rPr>
              <a:t>Anschlussbetreuung </a:t>
            </a:r>
            <a:r>
              <a:rPr lang="de-DE" sz="4000" b="1" u="sng" dirty="0">
                <a:sym typeface="Wingdings" panose="05000000000000000000" pitchFamily="2" charset="2"/>
              </a:rPr>
              <a:t>in den Ferien</a:t>
            </a:r>
            <a:r>
              <a:rPr lang="de-DE" b="1" dirty="0"/>
              <a:t/>
            </a:r>
            <a:br>
              <a:rPr lang="de-DE" b="1" dirty="0"/>
            </a:br>
            <a:r>
              <a:rPr lang="de-DE" dirty="0"/>
              <a:t>	</a:t>
            </a:r>
            <a:br>
              <a:rPr lang="de-DE" dirty="0"/>
            </a:br>
            <a:endParaRPr lang="de-DE" dirty="0"/>
          </a:p>
        </p:txBody>
      </p:sp>
      <p:sp>
        <p:nvSpPr>
          <p:cNvPr id="3" name="Inhaltsplatzhalter 2"/>
          <p:cNvSpPr>
            <a:spLocks noGrp="1"/>
          </p:cNvSpPr>
          <p:nvPr>
            <p:ph idx="1"/>
          </p:nvPr>
        </p:nvSpPr>
        <p:spPr>
          <a:xfrm>
            <a:off x="838200" y="1690688"/>
            <a:ext cx="10515600" cy="4754284"/>
          </a:xfrm>
        </p:spPr>
        <p:txBody>
          <a:bodyPr>
            <a:normAutofit fontScale="85000" lnSpcReduction="20000"/>
          </a:bodyPr>
          <a:lstStyle/>
          <a:p>
            <a:r>
              <a:rPr lang="de-DE" sz="2600" dirty="0"/>
              <a:t>Montag – Donnerstag: 	 von 13.30 Uhr bis 17.00 Uhr</a:t>
            </a:r>
          </a:p>
          <a:p>
            <a:r>
              <a:rPr lang="de-DE" sz="2600" dirty="0"/>
              <a:t>Freitag:			 von 13.30 Uhr bis 15.00 Uhr</a:t>
            </a:r>
          </a:p>
          <a:p>
            <a:endParaRPr lang="de-DE" sz="1900" dirty="0" smtClean="0"/>
          </a:p>
          <a:p>
            <a:r>
              <a:rPr lang="de-DE" sz="2600" i="1" dirty="0" smtClean="0"/>
              <a:t>In der Regel an den ersten drei Tagen der Sommerferien und an mindestens 2 weiteren Ferienabschnitten im Schuljahr. Die Zeiten hierzu werden im Februar eines jeden Jahres veröffentlicht (Homepage Schule / Gemeindeblatt)</a:t>
            </a:r>
            <a:endParaRPr lang="de-DE" sz="2600" i="1" dirty="0"/>
          </a:p>
          <a:p>
            <a:pPr>
              <a:buFont typeface="Wingdings" panose="05000000000000000000" pitchFamily="2" charset="2"/>
              <a:buChar char="è"/>
            </a:pPr>
            <a:r>
              <a:rPr lang="de-DE" sz="2600" dirty="0" smtClean="0">
                <a:solidFill>
                  <a:srgbClr val="FF0000"/>
                </a:solidFill>
                <a:sym typeface="Wingdings" panose="05000000000000000000" pitchFamily="2" charset="2"/>
              </a:rPr>
              <a:t>2024 </a:t>
            </a:r>
            <a:r>
              <a:rPr lang="de-DE" sz="2600" dirty="0" smtClean="0">
                <a:solidFill>
                  <a:srgbClr val="FF0000"/>
                </a:solidFill>
                <a:sym typeface="Wingdings" panose="05000000000000000000" pitchFamily="2" charset="2"/>
              </a:rPr>
              <a:t>gibt es diese Betreuung nicht, da keine GTS-Betreuung Di-Fr. zustande</a:t>
            </a:r>
          </a:p>
          <a:p>
            <a:pPr marL="0" indent="0">
              <a:buNone/>
            </a:pPr>
            <a:r>
              <a:rPr lang="de-DE" sz="2600" dirty="0" smtClean="0">
                <a:solidFill>
                  <a:srgbClr val="FF0000"/>
                </a:solidFill>
                <a:sym typeface="Wingdings" panose="05000000000000000000" pitchFamily="2" charset="2"/>
              </a:rPr>
              <a:t>    kam. Die Ferienbetreuung und die GTS-Anschlussbetreuung sind aneinander</a:t>
            </a:r>
          </a:p>
          <a:p>
            <a:pPr marL="0" indent="0">
              <a:buNone/>
            </a:pPr>
            <a:r>
              <a:rPr lang="de-DE" sz="2600" dirty="0">
                <a:solidFill>
                  <a:srgbClr val="FF0000"/>
                </a:solidFill>
                <a:sym typeface="Wingdings" panose="05000000000000000000" pitchFamily="2" charset="2"/>
              </a:rPr>
              <a:t> </a:t>
            </a:r>
            <a:r>
              <a:rPr lang="de-DE" sz="2600" dirty="0" smtClean="0">
                <a:solidFill>
                  <a:srgbClr val="FF0000"/>
                </a:solidFill>
                <a:sym typeface="Wingdings" panose="05000000000000000000" pitchFamily="2" charset="2"/>
              </a:rPr>
              <a:t>   gekoppelt (Personal).</a:t>
            </a:r>
            <a:endParaRPr lang="de-DE" sz="2600" dirty="0">
              <a:solidFill>
                <a:srgbClr val="FF0000"/>
              </a:solidFill>
            </a:endParaRPr>
          </a:p>
          <a:p>
            <a:r>
              <a:rPr lang="de-DE" sz="2500" dirty="0" smtClean="0"/>
              <a:t>Nur Abschnittsweise buchbar</a:t>
            </a:r>
          </a:p>
          <a:p>
            <a:r>
              <a:rPr lang="de-DE" sz="2500" dirty="0" smtClean="0"/>
              <a:t>Anmeldeschluss jeweils der Montag, zwei Wochen vor dem Termin</a:t>
            </a:r>
          </a:p>
          <a:p>
            <a:pPr marL="0" indent="0">
              <a:buNone/>
            </a:pPr>
            <a:r>
              <a:rPr lang="de-DE" dirty="0"/>
              <a:t> </a:t>
            </a:r>
            <a:r>
              <a:rPr lang="de-DE" dirty="0" smtClean="0"/>
              <a:t>  </a:t>
            </a:r>
            <a:r>
              <a:rPr lang="de-DE" sz="2400" dirty="0" smtClean="0"/>
              <a:t>Ausnahme Sommerferien: Juni des entsprechenden Jahres</a:t>
            </a:r>
          </a:p>
          <a:p>
            <a:pPr marL="0" indent="0">
              <a:buNone/>
            </a:pPr>
            <a:endParaRPr lang="de-DE" sz="1200" dirty="0" smtClean="0"/>
          </a:p>
          <a:p>
            <a:r>
              <a:rPr lang="de-DE" dirty="0" smtClean="0"/>
              <a:t>Mindestteilnehmerzahl: 10 Kinder </a:t>
            </a:r>
            <a:endParaRPr lang="de-DE" dirty="0"/>
          </a:p>
        </p:txBody>
      </p:sp>
      <p:pic>
        <p:nvPicPr>
          <p:cNvPr id="4" name="Grafik 3" descr="http://www.xn--schler-lebens-werkstatt-epc.de/images/Logo-SLW.png"/>
          <p:cNvPicPr/>
          <p:nvPr/>
        </p:nvPicPr>
        <p:blipFill>
          <a:blip r:embed="rId2">
            <a:extLst>
              <a:ext uri="{28A0092B-C50C-407E-A947-70E740481C1C}">
                <a14:useLocalDpi xmlns:a14="http://schemas.microsoft.com/office/drawing/2010/main" val="0"/>
              </a:ext>
            </a:extLst>
          </a:blip>
          <a:srcRect/>
          <a:stretch>
            <a:fillRect/>
          </a:stretch>
        </p:blipFill>
        <p:spPr bwMode="auto">
          <a:xfrm>
            <a:off x="9742006" y="650449"/>
            <a:ext cx="740599" cy="709562"/>
          </a:xfrm>
          <a:prstGeom prst="rect">
            <a:avLst/>
          </a:prstGeom>
          <a:noFill/>
          <a:ln>
            <a:noFill/>
          </a:ln>
        </p:spPr>
      </p:pic>
    </p:spTree>
    <p:extLst>
      <p:ext uri="{BB962C8B-B14F-4D97-AF65-F5344CB8AC3E}">
        <p14:creationId xmlns:p14="http://schemas.microsoft.com/office/powerpoint/2010/main" val="1360232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solidFill>
            <a:schemeClr val="accent1">
              <a:lumMod val="40000"/>
              <a:lumOff val="60000"/>
            </a:schemeClr>
          </a:solidFill>
        </p:spPr>
        <p:txBody>
          <a:bodyPr/>
          <a:lstStyle/>
          <a:p>
            <a:r>
              <a:rPr lang="de-DE" dirty="0" smtClean="0"/>
              <a:t>Allgemeine Hinweise</a:t>
            </a:r>
            <a:endParaRPr lang="de-DE" dirty="0"/>
          </a:p>
        </p:txBody>
      </p:sp>
      <p:sp>
        <p:nvSpPr>
          <p:cNvPr id="3" name="Untertitel 2"/>
          <p:cNvSpPr>
            <a:spLocks noGrp="1"/>
          </p:cNvSpPr>
          <p:nvPr>
            <p:ph type="subTitle" idx="1"/>
          </p:nvPr>
        </p:nvSpPr>
        <p:spPr>
          <a:xfrm>
            <a:off x="1524000" y="3509963"/>
            <a:ext cx="9144000" cy="1655762"/>
          </a:xfrm>
          <a:solidFill>
            <a:schemeClr val="accent1">
              <a:lumMod val="40000"/>
              <a:lumOff val="60000"/>
            </a:schemeClr>
          </a:solidFill>
        </p:spPr>
        <p:txBody>
          <a:bodyPr>
            <a:normAutofit/>
          </a:bodyPr>
          <a:lstStyle/>
          <a:p>
            <a:r>
              <a:rPr lang="de-DE" dirty="0" smtClean="0"/>
              <a:t>Bildung- und Teilhabe</a:t>
            </a:r>
          </a:p>
          <a:p>
            <a:r>
              <a:rPr lang="de-DE" dirty="0" smtClean="0"/>
              <a:t>Bescheinigungen</a:t>
            </a:r>
          </a:p>
          <a:p>
            <a:r>
              <a:rPr lang="de-DE" dirty="0" smtClean="0"/>
              <a:t>Kontaktdaten</a:t>
            </a:r>
            <a:endParaRPr lang="de-DE" dirty="0"/>
          </a:p>
        </p:txBody>
      </p:sp>
    </p:spTree>
    <p:extLst>
      <p:ext uri="{BB962C8B-B14F-4D97-AF65-F5344CB8AC3E}">
        <p14:creationId xmlns:p14="http://schemas.microsoft.com/office/powerpoint/2010/main" val="1668080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37327" y="245097"/>
            <a:ext cx="11340445" cy="603242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r>
              <a:rPr lang="de-DE" dirty="0"/>
              <a:t>https://</a:t>
            </a:r>
            <a:r>
              <a:rPr lang="de-DE" dirty="0" smtClean="0"/>
              <a:t>www.service-bw.de</a:t>
            </a:r>
            <a:endParaRPr lang="de-DE" dirty="0" smtClean="0">
              <a:solidFill>
                <a:srgbClr val="333333"/>
              </a:solidFill>
              <a:latin typeface="eb-garamond"/>
            </a:endParaRPr>
          </a:p>
          <a:p>
            <a:r>
              <a:rPr lang="de-DE" sz="2000" b="1" dirty="0" smtClean="0">
                <a:solidFill>
                  <a:srgbClr val="333333"/>
                </a:solidFill>
                <a:latin typeface="eb-garamond"/>
              </a:rPr>
              <a:t>Bildungspaket </a:t>
            </a:r>
            <a:r>
              <a:rPr lang="de-DE" sz="2000" b="1" dirty="0">
                <a:solidFill>
                  <a:srgbClr val="333333"/>
                </a:solidFill>
                <a:latin typeface="eb-garamond"/>
              </a:rPr>
              <a:t>- Leistungen für Bildung und Teilhabe </a:t>
            </a:r>
            <a:r>
              <a:rPr lang="de-DE" sz="2000" b="1" dirty="0" smtClean="0">
                <a:solidFill>
                  <a:srgbClr val="333333"/>
                </a:solidFill>
                <a:latin typeface="eb-garamond"/>
              </a:rPr>
              <a:t>beantragen</a:t>
            </a:r>
          </a:p>
          <a:p>
            <a:endParaRPr lang="de-DE" sz="1000" b="1" dirty="0">
              <a:solidFill>
                <a:srgbClr val="333333"/>
              </a:solidFill>
              <a:latin typeface="eb-garamond"/>
            </a:endParaRPr>
          </a:p>
          <a:p>
            <a:r>
              <a:rPr lang="de-DE" i="1" dirty="0">
                <a:solidFill>
                  <a:srgbClr val="333333"/>
                </a:solidFill>
                <a:latin typeface="gudea"/>
              </a:rPr>
              <a:t>Kinder, Jugendliche und junge Erwachsene aus Familien, die Sozialleistungen bekommen oder über geringes Einkommen verfügen </a:t>
            </a:r>
            <a:r>
              <a:rPr lang="de-DE" i="1" dirty="0" smtClean="0">
                <a:solidFill>
                  <a:srgbClr val="333333"/>
                </a:solidFill>
                <a:latin typeface="gudea"/>
              </a:rPr>
              <a:t>(nach festgelegten Kriterien), </a:t>
            </a:r>
            <a:r>
              <a:rPr lang="de-DE" i="1" dirty="0">
                <a:solidFill>
                  <a:srgbClr val="333333"/>
                </a:solidFill>
                <a:latin typeface="gudea"/>
              </a:rPr>
              <a:t>sollen gleichberechtigt Angebote in Schule und Freizeit nutzen können</a:t>
            </a:r>
            <a:r>
              <a:rPr lang="de-DE" i="1" dirty="0" smtClean="0">
                <a:solidFill>
                  <a:srgbClr val="333333"/>
                </a:solidFill>
                <a:latin typeface="gudea"/>
              </a:rPr>
              <a:t>:</a:t>
            </a:r>
          </a:p>
          <a:p>
            <a:endParaRPr lang="de-DE" sz="800" i="1" dirty="0">
              <a:solidFill>
                <a:srgbClr val="333333"/>
              </a:solidFill>
              <a:latin typeface="gudea"/>
            </a:endParaRPr>
          </a:p>
          <a:p>
            <a:pPr>
              <a:buFont typeface="Arial" panose="020B0604020202020204" pitchFamily="34" charset="0"/>
              <a:buChar char="•"/>
            </a:pPr>
            <a:r>
              <a:rPr lang="de-DE" b="1" dirty="0">
                <a:solidFill>
                  <a:srgbClr val="333333"/>
                </a:solidFill>
                <a:latin typeface="gudea"/>
              </a:rPr>
              <a:t>Mittagessen</a:t>
            </a:r>
            <a:r>
              <a:rPr lang="de-DE" dirty="0">
                <a:solidFill>
                  <a:srgbClr val="333333"/>
                </a:solidFill>
                <a:latin typeface="gudea"/>
              </a:rPr>
              <a:t/>
            </a:r>
            <a:br>
              <a:rPr lang="de-DE" dirty="0">
                <a:solidFill>
                  <a:srgbClr val="333333"/>
                </a:solidFill>
                <a:latin typeface="gudea"/>
              </a:rPr>
            </a:br>
            <a:r>
              <a:rPr lang="de-DE" sz="1400" u="sng" dirty="0">
                <a:solidFill>
                  <a:srgbClr val="333333"/>
                </a:solidFill>
                <a:latin typeface="gudea"/>
              </a:rPr>
              <a:t>Übernahme</a:t>
            </a:r>
            <a:r>
              <a:rPr lang="de-DE" sz="1400" dirty="0">
                <a:solidFill>
                  <a:srgbClr val="333333"/>
                </a:solidFill>
                <a:latin typeface="gudea"/>
              </a:rPr>
              <a:t> der Kosten für ein gemeinschaftliches Mittagessen in der Schule oder in der Kindertageseinrichtung</a:t>
            </a:r>
          </a:p>
          <a:p>
            <a:pPr>
              <a:buFont typeface="Arial" panose="020B0604020202020204" pitchFamily="34" charset="0"/>
              <a:buChar char="•"/>
            </a:pPr>
            <a:r>
              <a:rPr lang="de-DE" b="1" dirty="0" smtClean="0">
                <a:solidFill>
                  <a:srgbClr val="333333"/>
                </a:solidFill>
                <a:latin typeface="gudea"/>
              </a:rPr>
              <a:t>Außerschulische Lernförderung</a:t>
            </a:r>
            <a:r>
              <a:rPr lang="de-DE" dirty="0">
                <a:solidFill>
                  <a:srgbClr val="333333"/>
                </a:solidFill>
                <a:latin typeface="gudea"/>
              </a:rPr>
              <a:t/>
            </a:r>
            <a:br>
              <a:rPr lang="de-DE" dirty="0">
                <a:solidFill>
                  <a:srgbClr val="333333"/>
                </a:solidFill>
                <a:latin typeface="gudea"/>
              </a:rPr>
            </a:br>
            <a:r>
              <a:rPr lang="de-DE" sz="1400" dirty="0">
                <a:solidFill>
                  <a:srgbClr val="333333"/>
                </a:solidFill>
                <a:latin typeface="gudea"/>
              </a:rPr>
              <a:t>Übernahme der Kosten für Nachhilfeunterricht für Schülerinnen und Schüler, wenn vorhandene schulische Angebote nicht ausreichen, die wesentlichen Lernziele (z.B. ausreichendes Leistungsniveau, Versetzung, Schulabschluss) zu </a:t>
            </a:r>
            <a:r>
              <a:rPr lang="de-DE" sz="1400" dirty="0" smtClean="0">
                <a:solidFill>
                  <a:srgbClr val="333333"/>
                </a:solidFill>
                <a:latin typeface="gudea"/>
              </a:rPr>
              <a:t>erreichen. Schule bestätigt Bedarf.</a:t>
            </a:r>
            <a:endParaRPr lang="de-DE" sz="1400" dirty="0">
              <a:solidFill>
                <a:srgbClr val="333333"/>
              </a:solidFill>
              <a:latin typeface="gudea"/>
            </a:endParaRPr>
          </a:p>
          <a:p>
            <a:pPr>
              <a:buFont typeface="Arial" panose="020B0604020202020204" pitchFamily="34" charset="0"/>
              <a:buChar char="•"/>
            </a:pPr>
            <a:r>
              <a:rPr lang="de-DE" b="1" dirty="0">
                <a:solidFill>
                  <a:srgbClr val="333333"/>
                </a:solidFill>
                <a:latin typeface="gudea"/>
              </a:rPr>
              <a:t>Lernmaterial (Schulpauschale)</a:t>
            </a:r>
            <a:r>
              <a:rPr lang="de-DE" dirty="0">
                <a:solidFill>
                  <a:srgbClr val="333333"/>
                </a:solidFill>
                <a:latin typeface="gudea"/>
              </a:rPr>
              <a:t/>
            </a:r>
            <a:br>
              <a:rPr lang="de-DE" dirty="0">
                <a:solidFill>
                  <a:srgbClr val="333333"/>
                </a:solidFill>
                <a:latin typeface="gudea"/>
              </a:rPr>
            </a:br>
            <a:r>
              <a:rPr lang="de-DE" sz="1400" dirty="0">
                <a:solidFill>
                  <a:srgbClr val="333333"/>
                </a:solidFill>
                <a:latin typeface="gudea"/>
              </a:rPr>
              <a:t>Zuschuss für Lernmaterialien (z.B. Schulranzen, Schreib-, Rechen- und </a:t>
            </a:r>
            <a:r>
              <a:rPr lang="de-DE" sz="1400" dirty="0" smtClean="0">
                <a:solidFill>
                  <a:srgbClr val="333333"/>
                </a:solidFill>
                <a:latin typeface="gudea"/>
              </a:rPr>
              <a:t>Zeichenmaterial)</a:t>
            </a:r>
          </a:p>
          <a:p>
            <a:pPr>
              <a:buFont typeface="Arial" panose="020B0604020202020204" pitchFamily="34" charset="0"/>
              <a:buChar char="•"/>
            </a:pPr>
            <a:r>
              <a:rPr lang="de-DE" b="1" dirty="0" smtClean="0">
                <a:solidFill>
                  <a:srgbClr val="333333"/>
                </a:solidFill>
                <a:latin typeface="gudea"/>
              </a:rPr>
              <a:t>Teilnahme an Sport-, Freizeit- und Kulturangeboten</a:t>
            </a:r>
            <a:r>
              <a:rPr lang="de-DE" dirty="0" smtClean="0">
                <a:solidFill>
                  <a:srgbClr val="333333"/>
                </a:solidFill>
                <a:latin typeface="gudea"/>
              </a:rPr>
              <a:t/>
            </a:r>
            <a:br>
              <a:rPr lang="de-DE" dirty="0" smtClean="0">
                <a:solidFill>
                  <a:srgbClr val="333333"/>
                </a:solidFill>
                <a:latin typeface="gudea"/>
              </a:rPr>
            </a:br>
            <a:r>
              <a:rPr lang="de-DE" sz="1400" dirty="0" smtClean="0">
                <a:solidFill>
                  <a:srgbClr val="333333"/>
                </a:solidFill>
                <a:latin typeface="gudea"/>
              </a:rPr>
              <a:t>Beitrag in Höhe von 15 € monatlich für</a:t>
            </a:r>
          </a:p>
          <a:p>
            <a:pPr marL="742950" lvl="1" indent="-285750">
              <a:buFont typeface="Arial" panose="020B0604020202020204" pitchFamily="34" charset="0"/>
              <a:buChar char="•"/>
            </a:pPr>
            <a:r>
              <a:rPr lang="de-DE" sz="1400" dirty="0" smtClean="0">
                <a:solidFill>
                  <a:srgbClr val="333333"/>
                </a:solidFill>
                <a:latin typeface="gudea"/>
              </a:rPr>
              <a:t>Aktivitäten </a:t>
            </a:r>
            <a:r>
              <a:rPr lang="de-DE" sz="1400" dirty="0">
                <a:solidFill>
                  <a:srgbClr val="333333"/>
                </a:solidFill>
                <a:latin typeface="gudea"/>
              </a:rPr>
              <a:t>in den Bereichen Sport und Kultur (z.B. Fußballverein),</a:t>
            </a:r>
          </a:p>
          <a:p>
            <a:pPr marL="742950" lvl="1" indent="-285750">
              <a:buFont typeface="Arial" panose="020B0604020202020204" pitchFamily="34" charset="0"/>
              <a:buChar char="•"/>
            </a:pPr>
            <a:r>
              <a:rPr lang="de-DE" sz="1400" dirty="0">
                <a:solidFill>
                  <a:srgbClr val="333333"/>
                </a:solidFill>
                <a:latin typeface="gudea"/>
              </a:rPr>
              <a:t>Unterricht in künstlerischen Fächern (z.B. Musikunterricht) und vergleichbare angeleitete Aktivitäten der kulturellen Bildung und</a:t>
            </a:r>
          </a:p>
          <a:p>
            <a:pPr marL="742950" lvl="1" indent="-285750">
              <a:buFont typeface="Arial" panose="020B0604020202020204" pitchFamily="34" charset="0"/>
              <a:buChar char="•"/>
            </a:pPr>
            <a:r>
              <a:rPr lang="de-DE" sz="1400" dirty="0">
                <a:solidFill>
                  <a:srgbClr val="333333"/>
                </a:solidFill>
                <a:latin typeface="gudea"/>
              </a:rPr>
              <a:t>die Teilnahme an Freizeiten (z.B. Pfadfinder-Freizeit)</a:t>
            </a:r>
          </a:p>
          <a:p>
            <a:pPr>
              <a:buFont typeface="Arial" panose="020B0604020202020204" pitchFamily="34" charset="0"/>
              <a:buChar char="•"/>
            </a:pPr>
            <a:r>
              <a:rPr lang="de-DE" b="1" dirty="0">
                <a:solidFill>
                  <a:srgbClr val="333333"/>
                </a:solidFill>
                <a:latin typeface="gudea"/>
              </a:rPr>
              <a:t>Tagesausflüge und Klassenfahrten</a:t>
            </a:r>
            <a:r>
              <a:rPr lang="de-DE" dirty="0">
                <a:solidFill>
                  <a:srgbClr val="333333"/>
                </a:solidFill>
                <a:latin typeface="gudea"/>
              </a:rPr>
              <a:t/>
            </a:r>
            <a:br>
              <a:rPr lang="de-DE" dirty="0">
                <a:solidFill>
                  <a:srgbClr val="333333"/>
                </a:solidFill>
                <a:latin typeface="gudea"/>
              </a:rPr>
            </a:br>
            <a:r>
              <a:rPr lang="de-DE" sz="1400" dirty="0">
                <a:solidFill>
                  <a:srgbClr val="333333"/>
                </a:solidFill>
                <a:latin typeface="gudea"/>
              </a:rPr>
              <a:t>Übernahme der Kosten für:</a:t>
            </a:r>
          </a:p>
          <a:p>
            <a:pPr marL="742950" lvl="1" indent="-285750">
              <a:buFont typeface="Arial" panose="020B0604020202020204" pitchFamily="34" charset="0"/>
              <a:buChar char="•"/>
            </a:pPr>
            <a:r>
              <a:rPr lang="de-DE" sz="1400" dirty="0">
                <a:solidFill>
                  <a:srgbClr val="333333"/>
                </a:solidFill>
                <a:latin typeface="gudea"/>
              </a:rPr>
              <a:t>eintägige Ausflüge der Schule oder der Kindertageseinrichtung</a:t>
            </a:r>
          </a:p>
          <a:p>
            <a:pPr marL="742950" lvl="1" indent="-285750">
              <a:buFont typeface="Arial" panose="020B0604020202020204" pitchFamily="34" charset="0"/>
              <a:buChar char="•"/>
            </a:pPr>
            <a:r>
              <a:rPr lang="de-DE" sz="1400" dirty="0">
                <a:solidFill>
                  <a:srgbClr val="333333"/>
                </a:solidFill>
                <a:latin typeface="gudea"/>
              </a:rPr>
              <a:t>mehrtägige Klassenfahrten der Schule / der Kindertageseinrichtung</a:t>
            </a:r>
          </a:p>
          <a:p>
            <a:pPr>
              <a:buFont typeface="Arial" panose="020B0604020202020204" pitchFamily="34" charset="0"/>
              <a:buChar char="•"/>
            </a:pPr>
            <a:r>
              <a:rPr lang="de-DE" b="1" dirty="0">
                <a:solidFill>
                  <a:srgbClr val="333333"/>
                </a:solidFill>
                <a:latin typeface="gudea"/>
              </a:rPr>
              <a:t>Fahrtkosten für Schülerinnen und Schüler</a:t>
            </a:r>
            <a:r>
              <a:rPr lang="de-DE" dirty="0">
                <a:solidFill>
                  <a:srgbClr val="333333"/>
                </a:solidFill>
                <a:latin typeface="gudea"/>
              </a:rPr>
              <a:t/>
            </a:r>
            <a:br>
              <a:rPr lang="de-DE" dirty="0">
                <a:solidFill>
                  <a:srgbClr val="333333"/>
                </a:solidFill>
                <a:latin typeface="gudea"/>
              </a:rPr>
            </a:br>
            <a:r>
              <a:rPr lang="de-DE" sz="1400" dirty="0">
                <a:solidFill>
                  <a:srgbClr val="333333"/>
                </a:solidFill>
                <a:latin typeface="gudea"/>
              </a:rPr>
              <a:t>Übernahme der Beförderungskosten zur </a:t>
            </a:r>
            <a:r>
              <a:rPr lang="de-DE" sz="1400" dirty="0" smtClean="0">
                <a:solidFill>
                  <a:srgbClr val="333333"/>
                </a:solidFill>
                <a:latin typeface="gudea"/>
              </a:rPr>
              <a:t>Schule – sofern nicht von anderer Stelle bereits bezuschusst oder übernommen</a:t>
            </a:r>
            <a:endParaRPr lang="de-DE" sz="1400" b="0" i="0" dirty="0">
              <a:solidFill>
                <a:srgbClr val="333333"/>
              </a:solidFill>
              <a:effectLst/>
              <a:latin typeface="gudea"/>
            </a:endParaRPr>
          </a:p>
        </p:txBody>
      </p:sp>
    </p:spTree>
    <p:extLst>
      <p:ext uri="{BB962C8B-B14F-4D97-AF65-F5344CB8AC3E}">
        <p14:creationId xmlns:p14="http://schemas.microsoft.com/office/powerpoint/2010/main" val="222510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feld 1"/>
          <p:cNvSpPr txBox="1"/>
          <p:nvPr/>
        </p:nvSpPr>
        <p:spPr>
          <a:xfrm>
            <a:off x="620109" y="493986"/>
            <a:ext cx="8940350" cy="3924151"/>
          </a:xfrm>
          <a:prstGeom prst="rect">
            <a:avLst/>
          </a:prstGeom>
          <a:noFill/>
        </p:spPr>
        <p:txBody>
          <a:bodyPr wrap="square" rtlCol="0">
            <a:spAutoFit/>
          </a:bodyPr>
          <a:lstStyle/>
          <a:p>
            <a:pPr marL="285750" indent="-285750">
              <a:buFont typeface="Wingdings" panose="05000000000000000000" pitchFamily="2" charset="2"/>
              <a:buChar char="è"/>
            </a:pPr>
            <a:r>
              <a:rPr lang="de-DE" dirty="0" smtClean="0"/>
              <a:t>Alle Formulare, rund um das Bildungs- und Teilhabeprogramm, gibt es beim Landratsamt Ludwigsburg. Dort werden Sie auch beraten.</a:t>
            </a:r>
          </a:p>
          <a:p>
            <a:pPr marL="285750" indent="-285750">
              <a:buFont typeface="Wingdings" panose="05000000000000000000" pitchFamily="2" charset="2"/>
              <a:buChar char="è"/>
            </a:pPr>
            <a:endParaRPr lang="de-DE" dirty="0"/>
          </a:p>
          <a:p>
            <a:pPr marL="285750" indent="-285750">
              <a:buFont typeface="Wingdings" panose="05000000000000000000" pitchFamily="2" charset="2"/>
              <a:buChar char="è"/>
            </a:pPr>
            <a:r>
              <a:rPr lang="de-DE" dirty="0" smtClean="0"/>
              <a:t>Landratsamt Ludwigsburg</a:t>
            </a:r>
          </a:p>
          <a:p>
            <a:r>
              <a:rPr lang="de-DE" dirty="0"/>
              <a:t> </a:t>
            </a:r>
            <a:r>
              <a:rPr lang="de-DE" dirty="0" smtClean="0"/>
              <a:t>     Hindenburgstr. 40</a:t>
            </a:r>
          </a:p>
          <a:p>
            <a:r>
              <a:rPr lang="de-DE" dirty="0"/>
              <a:t> </a:t>
            </a:r>
            <a:r>
              <a:rPr lang="de-DE" dirty="0" smtClean="0"/>
              <a:t>     71638 Ludwigsburg</a:t>
            </a:r>
          </a:p>
          <a:p>
            <a:endParaRPr lang="de-DE" dirty="0"/>
          </a:p>
          <a:p>
            <a:r>
              <a:rPr lang="de-DE" dirty="0" smtClean="0"/>
              <a:t>      Tel: 07141/144-0</a:t>
            </a:r>
          </a:p>
          <a:p>
            <a:endParaRPr lang="de-DE" dirty="0" smtClean="0"/>
          </a:p>
          <a:p>
            <a:r>
              <a:rPr lang="de-DE" b="1" dirty="0" smtClean="0"/>
              <a:t>Online finden Sie alle Infos und Formulare hier: </a:t>
            </a:r>
            <a:endParaRPr lang="de-DE" b="1" dirty="0"/>
          </a:p>
          <a:p>
            <a:r>
              <a:rPr lang="de-DE" dirty="0" smtClean="0">
                <a:sym typeface="Wingdings" panose="05000000000000000000" pitchFamily="2" charset="2"/>
              </a:rPr>
              <a:t> </a:t>
            </a:r>
            <a:r>
              <a:rPr lang="de-DE" sz="1600" dirty="0" smtClean="0"/>
              <a:t>https</a:t>
            </a:r>
            <a:r>
              <a:rPr lang="de-DE" sz="1600" dirty="0"/>
              <a:t>://www.landkreis-ludwigsburg.de/de/soziales-jugend-familie/kinder-jugendliche/leistungen-fuer-bildung-und-teilhabe/</a:t>
            </a:r>
            <a:endParaRPr lang="de-DE" sz="1600" dirty="0" smtClean="0"/>
          </a:p>
          <a:p>
            <a:endParaRPr lang="de-DE" dirty="0" smtClean="0"/>
          </a:p>
          <a:p>
            <a:r>
              <a:rPr lang="de-DE" dirty="0">
                <a:sym typeface="Wingdings" panose="05000000000000000000" pitchFamily="2" charset="2"/>
              </a:rPr>
              <a:t> </a:t>
            </a:r>
            <a:r>
              <a:rPr lang="de-DE" sz="1600" dirty="0">
                <a:sym typeface="Wingdings" panose="05000000000000000000" pitchFamily="2" charset="2"/>
              </a:rPr>
              <a:t>https://jobcenter.landkreis-ludwigsburg.de/bildung-und-teilhabe-but/bildung-und-teilhabe-but/</a:t>
            </a:r>
            <a:endParaRPr lang="de-DE" sz="1600" dirty="0"/>
          </a:p>
        </p:txBody>
      </p:sp>
    </p:spTree>
    <p:extLst>
      <p:ext uri="{BB962C8B-B14F-4D97-AF65-F5344CB8AC3E}">
        <p14:creationId xmlns:p14="http://schemas.microsoft.com/office/powerpoint/2010/main" val="2814320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13064" y="465792"/>
            <a:ext cx="10028339" cy="1229294"/>
          </a:xfrm>
        </p:spPr>
        <p:txBody>
          <a:bodyPr/>
          <a:lstStyle/>
          <a:p>
            <a:r>
              <a:rPr lang="de-DE" b="1" dirty="0" smtClean="0"/>
              <a:t>Bescheinigungen für das Finanzamt </a:t>
            </a:r>
            <a:endParaRPr lang="de-DE" b="1" dirty="0"/>
          </a:p>
        </p:txBody>
      </p:sp>
      <p:sp>
        <p:nvSpPr>
          <p:cNvPr id="3" name="Inhaltsplatzhalter 2"/>
          <p:cNvSpPr>
            <a:spLocks noGrp="1"/>
          </p:cNvSpPr>
          <p:nvPr>
            <p:ph idx="1"/>
          </p:nvPr>
        </p:nvSpPr>
        <p:spPr>
          <a:xfrm>
            <a:off x="713064" y="1490064"/>
            <a:ext cx="10640736" cy="5028181"/>
          </a:xfrm>
        </p:spPr>
        <p:txBody>
          <a:bodyPr>
            <a:normAutofit fontScale="77500" lnSpcReduction="20000"/>
          </a:bodyPr>
          <a:lstStyle/>
          <a:p>
            <a:r>
              <a:rPr lang="de-DE" dirty="0" smtClean="0"/>
              <a:t>In den meisten Fällen reichen die Rechnungen (Kernzeit-, Ferien- sonstige Betreuung) als Nachweis für das Finanzamt</a:t>
            </a:r>
          </a:p>
          <a:p>
            <a:pPr marL="0" indent="0">
              <a:buNone/>
            </a:pPr>
            <a:endParaRPr lang="de-DE" sz="1300" dirty="0" smtClean="0"/>
          </a:p>
          <a:p>
            <a:r>
              <a:rPr lang="de-DE" b="1" dirty="0" smtClean="0"/>
              <a:t>Eine Bescheinigung </a:t>
            </a:r>
            <a:r>
              <a:rPr lang="de-DE" dirty="0" smtClean="0"/>
              <a:t>über Kinderbetreuungskosten </a:t>
            </a:r>
            <a:r>
              <a:rPr lang="de-DE" b="1" dirty="0" smtClean="0"/>
              <a:t>muss beantragt </a:t>
            </a:r>
            <a:r>
              <a:rPr lang="de-DE" dirty="0" smtClean="0"/>
              <a:t>werden. Sie wird nicht automatisch erstellt. </a:t>
            </a:r>
          </a:p>
          <a:p>
            <a:endParaRPr lang="de-DE" sz="1400" dirty="0"/>
          </a:p>
          <a:p>
            <a:r>
              <a:rPr lang="de-DE" dirty="0" smtClean="0">
                <a:sym typeface="Wingdings" panose="05000000000000000000" pitchFamily="2" charset="2"/>
              </a:rPr>
              <a:t> Alle Bescheinigungen über tatsächlich geleistete Zahlungen, können </a:t>
            </a:r>
            <a:r>
              <a:rPr lang="de-DE" b="1" dirty="0" smtClean="0">
                <a:sym typeface="Wingdings" panose="05000000000000000000" pitchFamily="2" charset="2"/>
              </a:rPr>
              <a:t>von der Stadtkasse Großbottwar</a:t>
            </a:r>
            <a:r>
              <a:rPr lang="de-DE" dirty="0" smtClean="0">
                <a:sym typeface="Wingdings" panose="05000000000000000000" pitchFamily="2" charset="2"/>
              </a:rPr>
              <a:t> ausgestellt werden. Nicht jedoch von der Schule.</a:t>
            </a:r>
          </a:p>
          <a:p>
            <a:endParaRPr lang="de-DE" sz="1300" dirty="0" smtClean="0"/>
          </a:p>
          <a:p>
            <a:pPr marL="0" indent="0">
              <a:buNone/>
            </a:pPr>
            <a:endParaRPr lang="de-DE" dirty="0" smtClean="0"/>
          </a:p>
          <a:p>
            <a:pPr marL="0" indent="0">
              <a:buNone/>
            </a:pPr>
            <a:endParaRPr lang="de-DE" dirty="0"/>
          </a:p>
          <a:p>
            <a:r>
              <a:rPr lang="de-DE" dirty="0" smtClean="0"/>
              <a:t>Allgemeine Informationen, Anträge, Formulare und Bescheinigungen im Zusammenhang mit dem Schulbesuch eines Kindes, erhalten Sie im Sekretariat der Wunnensteinschule, bei Frau Göstemeier</a:t>
            </a:r>
          </a:p>
          <a:p>
            <a:r>
              <a:rPr lang="de-DE" dirty="0" smtClean="0"/>
              <a:t>Tel.: </a:t>
            </a:r>
            <a:r>
              <a:rPr lang="de-DE" b="1" dirty="0" smtClean="0"/>
              <a:t>07148/16 19 3 – 200</a:t>
            </a:r>
          </a:p>
          <a:p>
            <a:r>
              <a:rPr lang="de-DE" dirty="0" smtClean="0"/>
              <a:t>Mail: </a:t>
            </a:r>
            <a:r>
              <a:rPr lang="de-DE" b="1" dirty="0" smtClean="0"/>
              <a:t>poststelle@wssg.schule.bwl.de</a:t>
            </a:r>
          </a:p>
        </p:txBody>
      </p:sp>
      <p:sp>
        <p:nvSpPr>
          <p:cNvPr id="4" name="Titel 1"/>
          <p:cNvSpPr txBox="1">
            <a:spLocks/>
          </p:cNvSpPr>
          <p:nvPr/>
        </p:nvSpPr>
        <p:spPr>
          <a:xfrm>
            <a:off x="832918" y="3723496"/>
            <a:ext cx="9208129" cy="9941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000" b="1" dirty="0" smtClean="0"/>
              <a:t>Kontaktdaten der Wunnensteinschule</a:t>
            </a:r>
            <a:endParaRPr lang="de-DE" sz="3000" b="1" dirty="0"/>
          </a:p>
        </p:txBody>
      </p:sp>
    </p:spTree>
    <p:extLst>
      <p:ext uri="{BB962C8B-B14F-4D97-AF65-F5344CB8AC3E}">
        <p14:creationId xmlns:p14="http://schemas.microsoft.com/office/powerpoint/2010/main" val="4083647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Betreuungszeiten</a:t>
            </a:r>
            <a:r>
              <a:rPr lang="de-DE" sz="2000" dirty="0" smtClean="0"/>
              <a:t>, Stand Januar </a:t>
            </a:r>
            <a:r>
              <a:rPr lang="de-DE" sz="2000" dirty="0" smtClean="0"/>
              <a:t>2024</a:t>
            </a:r>
            <a:endParaRPr lang="de-DE" sz="2000" dirty="0"/>
          </a:p>
        </p:txBody>
      </p:sp>
      <p:sp>
        <p:nvSpPr>
          <p:cNvPr id="3" name="Inhaltsplatzhalter 2"/>
          <p:cNvSpPr>
            <a:spLocks noGrp="1"/>
          </p:cNvSpPr>
          <p:nvPr>
            <p:ph idx="1"/>
          </p:nvPr>
        </p:nvSpPr>
        <p:spPr>
          <a:xfrm>
            <a:off x="838200" y="1489434"/>
            <a:ext cx="10515600" cy="4977353"/>
          </a:xfrm>
        </p:spPr>
        <p:txBody>
          <a:bodyPr>
            <a:normAutofit lnSpcReduction="10000"/>
          </a:bodyPr>
          <a:lstStyle/>
          <a:p>
            <a:pPr marL="0" indent="0">
              <a:buNone/>
            </a:pPr>
            <a:r>
              <a:rPr lang="de-DE" dirty="0" smtClean="0">
                <a:solidFill>
                  <a:srgbClr val="7030A0"/>
                </a:solidFill>
              </a:rPr>
              <a:t>Montag und Freitag </a:t>
            </a:r>
          </a:p>
          <a:p>
            <a:r>
              <a:rPr lang="de-DE" dirty="0" smtClean="0"/>
              <a:t>7.30 Uhr bis 8.25 Uhr (nur Klasse 1)</a:t>
            </a:r>
          </a:p>
          <a:p>
            <a:pPr marL="0" indent="0">
              <a:buNone/>
            </a:pPr>
            <a:endParaRPr lang="de-DE" b="1" u="sng" dirty="0" smtClean="0">
              <a:solidFill>
                <a:srgbClr val="7030A0"/>
              </a:solidFill>
            </a:endParaRPr>
          </a:p>
          <a:p>
            <a:pPr marL="0" indent="0">
              <a:buNone/>
            </a:pPr>
            <a:r>
              <a:rPr lang="de-DE" b="1" u="sng" dirty="0" smtClean="0">
                <a:solidFill>
                  <a:srgbClr val="7030A0"/>
                </a:solidFill>
              </a:rPr>
              <a:t>Montag </a:t>
            </a:r>
            <a:r>
              <a:rPr lang="de-DE" b="1" u="sng" dirty="0">
                <a:solidFill>
                  <a:srgbClr val="7030A0"/>
                </a:solidFill>
              </a:rPr>
              <a:t>bis Freitag</a:t>
            </a:r>
          </a:p>
          <a:p>
            <a:r>
              <a:rPr lang="de-DE" dirty="0" smtClean="0"/>
              <a:t>12.00 Uhr bis 13.30 Uhr</a:t>
            </a:r>
          </a:p>
          <a:p>
            <a:pPr lvl="1"/>
            <a:r>
              <a:rPr lang="de-DE" b="1" dirty="0" smtClean="0"/>
              <a:t>Ausnahme Dienstag </a:t>
            </a:r>
            <a:r>
              <a:rPr lang="de-DE" dirty="0" smtClean="0"/>
              <a:t>für Klasse 3 + 4: </a:t>
            </a:r>
          </a:p>
          <a:p>
            <a:pPr marL="457200" lvl="1" indent="0">
              <a:buNone/>
            </a:pPr>
            <a:r>
              <a:rPr lang="de-DE" dirty="0"/>
              <a:t> </a:t>
            </a:r>
            <a:r>
              <a:rPr lang="de-DE" dirty="0" smtClean="0"/>
              <a:t>  </a:t>
            </a:r>
            <a:r>
              <a:rPr lang="de-DE" dirty="0" smtClean="0">
                <a:sym typeface="Wingdings" panose="05000000000000000000" pitchFamily="2" charset="2"/>
              </a:rPr>
              <a:t></a:t>
            </a:r>
            <a:r>
              <a:rPr lang="de-DE" dirty="0" smtClean="0"/>
              <a:t>12.00 Uhr bis 14.00 Uhr; Unterrichtsbeginn ist um 14.00 Uhr</a:t>
            </a:r>
          </a:p>
          <a:p>
            <a:pPr marL="457200" lvl="1" indent="0">
              <a:buNone/>
            </a:pPr>
            <a:endParaRPr lang="de-DE" sz="1400" dirty="0"/>
          </a:p>
          <a:p>
            <a:pPr marL="228600" lvl="1">
              <a:spcBef>
                <a:spcPts val="1000"/>
              </a:spcBef>
            </a:pPr>
            <a:r>
              <a:rPr lang="de-DE" sz="2800" dirty="0">
                <a:solidFill>
                  <a:srgbClr val="7030A0"/>
                </a:solidFill>
              </a:rPr>
              <a:t>Betreuung für die ganze Woche oder nach Tagen </a:t>
            </a:r>
            <a:r>
              <a:rPr lang="de-DE" sz="2800" dirty="0" smtClean="0">
                <a:solidFill>
                  <a:srgbClr val="7030A0"/>
                </a:solidFill>
              </a:rPr>
              <a:t>und Uhrzeiten getrennt buchbar</a:t>
            </a:r>
          </a:p>
          <a:p>
            <a:pPr marL="0" lvl="1" indent="0">
              <a:spcBef>
                <a:spcPts val="1000"/>
              </a:spcBef>
              <a:buNone/>
            </a:pPr>
            <a:endParaRPr lang="de-DE" sz="1100" dirty="0" smtClean="0">
              <a:solidFill>
                <a:srgbClr val="7030A0"/>
              </a:solidFill>
            </a:endParaRPr>
          </a:p>
          <a:p>
            <a:pPr marL="228600" lvl="1">
              <a:spcBef>
                <a:spcPts val="1000"/>
              </a:spcBef>
            </a:pPr>
            <a:r>
              <a:rPr lang="de-DE" sz="2800" b="1" dirty="0" smtClean="0">
                <a:solidFill>
                  <a:srgbClr val="7030A0"/>
                </a:solidFill>
              </a:rPr>
              <a:t>Mindestteilnehmerzahl: 10 Kinder</a:t>
            </a:r>
            <a:endParaRPr lang="de-DE" sz="2800" b="1" dirty="0">
              <a:solidFill>
                <a:srgbClr val="7030A0"/>
              </a:solidFill>
            </a:endParaRPr>
          </a:p>
          <a:p>
            <a:pPr marL="457200" lvl="1" indent="0">
              <a:buNone/>
            </a:pPr>
            <a:endParaRPr lang="de-DE" dirty="0"/>
          </a:p>
        </p:txBody>
      </p:sp>
    </p:spTree>
    <p:extLst>
      <p:ext uri="{BB962C8B-B14F-4D97-AF65-F5344CB8AC3E}">
        <p14:creationId xmlns:p14="http://schemas.microsoft.com/office/powerpoint/2010/main" val="1277340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62699" y="239291"/>
            <a:ext cx="10515600" cy="1111337"/>
          </a:xfrm>
        </p:spPr>
        <p:txBody>
          <a:bodyPr/>
          <a:lstStyle/>
          <a:p>
            <a:r>
              <a:rPr lang="de-DE" dirty="0" smtClean="0"/>
              <a:t>Kosten für die Betreuung</a:t>
            </a:r>
            <a:r>
              <a:rPr lang="de-DE" sz="2000" dirty="0" smtClean="0"/>
              <a:t>, Stand Januar </a:t>
            </a:r>
            <a:r>
              <a:rPr lang="de-DE" sz="2000" dirty="0" smtClean="0"/>
              <a:t>2024</a:t>
            </a:r>
            <a:endParaRPr lang="de-DE" sz="2000" dirty="0"/>
          </a:p>
        </p:txBody>
      </p:sp>
      <p:sp>
        <p:nvSpPr>
          <p:cNvPr id="3" name="Inhaltsplatzhalter 2"/>
          <p:cNvSpPr>
            <a:spLocks noGrp="1"/>
          </p:cNvSpPr>
          <p:nvPr>
            <p:ph idx="1"/>
          </p:nvPr>
        </p:nvSpPr>
        <p:spPr>
          <a:xfrm>
            <a:off x="762699" y="1107347"/>
            <a:ext cx="10515600" cy="5369349"/>
          </a:xfrm>
        </p:spPr>
        <p:txBody>
          <a:bodyPr>
            <a:normAutofit/>
          </a:bodyPr>
          <a:lstStyle/>
          <a:p>
            <a:r>
              <a:rPr lang="de-DE" sz="2400" dirty="0" smtClean="0"/>
              <a:t>Staffelung nach Anzahl der Kinder unter 18 Jahren im Haushalt</a:t>
            </a:r>
          </a:p>
          <a:p>
            <a:r>
              <a:rPr lang="de-DE" sz="2400" dirty="0" smtClean="0"/>
              <a:t>August beitragsfrei / 1. Abbuchung im November</a:t>
            </a:r>
          </a:p>
          <a:p>
            <a:r>
              <a:rPr lang="de-DE" sz="2400" b="1" dirty="0" smtClean="0"/>
              <a:t>12.00 – 13.30 Uhr </a:t>
            </a:r>
            <a:r>
              <a:rPr lang="de-DE" sz="2400" dirty="0" smtClean="0"/>
              <a:t>(Dienstag Kl. 3/4 bis 14.00 Uhr)</a:t>
            </a:r>
            <a:endParaRPr lang="de-DE" sz="2400" dirty="0"/>
          </a:p>
        </p:txBody>
      </p:sp>
      <p:graphicFrame>
        <p:nvGraphicFramePr>
          <p:cNvPr id="4" name="Tabelle 3"/>
          <p:cNvGraphicFramePr>
            <a:graphicFrameLocks noGrp="1"/>
          </p:cNvGraphicFramePr>
          <p:nvPr>
            <p:extLst>
              <p:ext uri="{D42A27DB-BD31-4B8C-83A1-F6EECF244321}">
                <p14:modId xmlns:p14="http://schemas.microsoft.com/office/powerpoint/2010/main" val="1937922155"/>
              </p:ext>
            </p:extLst>
          </p:nvPr>
        </p:nvGraphicFramePr>
        <p:xfrm>
          <a:off x="1163638" y="2969702"/>
          <a:ext cx="9045762" cy="3582100"/>
        </p:xfrm>
        <a:graphic>
          <a:graphicData uri="http://schemas.openxmlformats.org/drawingml/2006/table">
            <a:tbl>
              <a:tblPr>
                <a:tableStyleId>{5C22544A-7EE6-4342-B048-85BDC9FD1C3A}</a:tableStyleId>
              </a:tblPr>
              <a:tblGrid>
                <a:gridCol w="1507627">
                  <a:extLst>
                    <a:ext uri="{9D8B030D-6E8A-4147-A177-3AD203B41FA5}">
                      <a16:colId xmlns:a16="http://schemas.microsoft.com/office/drawing/2014/main" val="334927681"/>
                    </a:ext>
                  </a:extLst>
                </a:gridCol>
                <a:gridCol w="1507627">
                  <a:extLst>
                    <a:ext uri="{9D8B030D-6E8A-4147-A177-3AD203B41FA5}">
                      <a16:colId xmlns:a16="http://schemas.microsoft.com/office/drawing/2014/main" val="4135660555"/>
                    </a:ext>
                  </a:extLst>
                </a:gridCol>
                <a:gridCol w="1507627">
                  <a:extLst>
                    <a:ext uri="{9D8B030D-6E8A-4147-A177-3AD203B41FA5}">
                      <a16:colId xmlns:a16="http://schemas.microsoft.com/office/drawing/2014/main" val="4269661059"/>
                    </a:ext>
                  </a:extLst>
                </a:gridCol>
                <a:gridCol w="1507627">
                  <a:extLst>
                    <a:ext uri="{9D8B030D-6E8A-4147-A177-3AD203B41FA5}">
                      <a16:colId xmlns:a16="http://schemas.microsoft.com/office/drawing/2014/main" val="570474248"/>
                    </a:ext>
                  </a:extLst>
                </a:gridCol>
                <a:gridCol w="1507627">
                  <a:extLst>
                    <a:ext uri="{9D8B030D-6E8A-4147-A177-3AD203B41FA5}">
                      <a16:colId xmlns:a16="http://schemas.microsoft.com/office/drawing/2014/main" val="2670653658"/>
                    </a:ext>
                  </a:extLst>
                </a:gridCol>
                <a:gridCol w="1507627">
                  <a:extLst>
                    <a:ext uri="{9D8B030D-6E8A-4147-A177-3AD203B41FA5}">
                      <a16:colId xmlns:a16="http://schemas.microsoft.com/office/drawing/2014/main" val="1198730511"/>
                    </a:ext>
                  </a:extLst>
                </a:gridCol>
              </a:tblGrid>
              <a:tr h="255864">
                <a:tc>
                  <a:txBody>
                    <a:bodyPr/>
                    <a:lstStyle/>
                    <a:p>
                      <a:pPr>
                        <a:spcAft>
                          <a:spcPts val="0"/>
                        </a:spcAft>
                      </a:pPr>
                      <a:r>
                        <a:rPr lang="de-DE" sz="1000">
                          <a:effectLst/>
                        </a:rPr>
                        <a:t> </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b="1">
                          <a:effectLst/>
                        </a:rPr>
                        <a:t>5 Tage/Woche</a:t>
                      </a:r>
                      <a:endParaRPr lang="de-DE"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spcAft>
                          <a:spcPts val="0"/>
                        </a:spcAft>
                      </a:pPr>
                      <a:r>
                        <a:rPr lang="de-DE" sz="1000">
                          <a:effectLst/>
                        </a:rPr>
                        <a:t>4 Tage/Woche</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de-DE" sz="1000">
                          <a:effectLst/>
                        </a:rPr>
                        <a:t>3 Tage/Woche</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a:effectLst/>
                        </a:rPr>
                        <a:t>2 Tage/Woche</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a:effectLst/>
                        </a:rPr>
                        <a:t>1 Tag/Woche</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444310415"/>
                  </a:ext>
                </a:extLst>
              </a:tr>
              <a:tr h="767593">
                <a:tc>
                  <a:txBody>
                    <a:bodyPr/>
                    <a:lstStyle/>
                    <a:p>
                      <a:pPr>
                        <a:spcAft>
                          <a:spcPts val="0"/>
                        </a:spcAft>
                      </a:pPr>
                      <a:r>
                        <a:rPr lang="de-DE" sz="1000" dirty="0">
                          <a:effectLst/>
                        </a:rPr>
                        <a:t>für ein Kind aus</a:t>
                      </a:r>
                      <a:endParaRPr lang="de-DE" sz="1200" dirty="0">
                        <a:effectLst/>
                      </a:endParaRPr>
                    </a:p>
                    <a:p>
                      <a:pPr>
                        <a:spcAft>
                          <a:spcPts val="0"/>
                        </a:spcAft>
                      </a:pPr>
                      <a:r>
                        <a:rPr lang="de-DE" sz="1000" dirty="0">
                          <a:effectLst/>
                        </a:rPr>
                        <a:t>einer Familie mit</a:t>
                      </a:r>
                      <a:endParaRPr lang="de-DE" sz="1200" dirty="0">
                        <a:effectLst/>
                      </a:endParaRPr>
                    </a:p>
                    <a:p>
                      <a:pPr>
                        <a:spcAft>
                          <a:spcPts val="0"/>
                        </a:spcAft>
                      </a:pPr>
                      <a:r>
                        <a:rPr lang="de-DE" sz="1000" dirty="0">
                          <a:effectLst/>
                        </a:rPr>
                        <a:t>einem Kind</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b="1" dirty="0">
                          <a:effectLst/>
                        </a:rPr>
                        <a:t> </a:t>
                      </a:r>
                      <a:endParaRPr lang="de-DE" sz="1200" b="1" dirty="0">
                        <a:effectLst/>
                      </a:endParaRPr>
                    </a:p>
                    <a:p>
                      <a:pPr algn="ctr">
                        <a:spcAft>
                          <a:spcPts val="0"/>
                        </a:spcAft>
                      </a:pPr>
                      <a:r>
                        <a:rPr lang="de-DE" sz="1000" b="1" dirty="0" smtClean="0">
                          <a:effectLst/>
                        </a:rPr>
                        <a:t>57,50 </a:t>
                      </a:r>
                      <a:r>
                        <a:rPr lang="de-DE" sz="1000" b="1" dirty="0">
                          <a:effectLst/>
                        </a:rPr>
                        <a:t>€</a:t>
                      </a:r>
                      <a:endParaRPr lang="de-DE"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46,00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34,50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23,00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11,50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844993818"/>
                  </a:ext>
                </a:extLst>
              </a:tr>
              <a:tr h="767593">
                <a:tc>
                  <a:txBody>
                    <a:bodyPr/>
                    <a:lstStyle/>
                    <a:p>
                      <a:pPr>
                        <a:spcAft>
                          <a:spcPts val="0"/>
                        </a:spcAft>
                      </a:pPr>
                      <a:r>
                        <a:rPr lang="de-DE" sz="1000" dirty="0">
                          <a:effectLst/>
                        </a:rPr>
                        <a:t>für ein Kind aus</a:t>
                      </a:r>
                      <a:endParaRPr lang="de-DE" sz="1200" dirty="0">
                        <a:effectLst/>
                      </a:endParaRPr>
                    </a:p>
                    <a:p>
                      <a:pPr>
                        <a:spcAft>
                          <a:spcPts val="0"/>
                        </a:spcAft>
                      </a:pPr>
                      <a:r>
                        <a:rPr lang="de-DE" sz="1000" dirty="0">
                          <a:effectLst/>
                        </a:rPr>
                        <a:t>einer Familie mit</a:t>
                      </a:r>
                      <a:endParaRPr lang="de-DE" sz="1200" dirty="0">
                        <a:effectLst/>
                      </a:endParaRPr>
                    </a:p>
                    <a:p>
                      <a:pPr>
                        <a:spcAft>
                          <a:spcPts val="0"/>
                        </a:spcAft>
                      </a:pPr>
                      <a:r>
                        <a:rPr lang="de-DE" sz="1000" dirty="0">
                          <a:effectLst/>
                        </a:rPr>
                        <a:t>zwei Kindern</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b="1" dirty="0">
                          <a:effectLst/>
                        </a:rPr>
                        <a:t> </a:t>
                      </a:r>
                      <a:endParaRPr lang="de-DE" sz="1200" b="1" dirty="0">
                        <a:effectLst/>
                      </a:endParaRPr>
                    </a:p>
                    <a:p>
                      <a:pPr algn="ctr">
                        <a:spcAft>
                          <a:spcPts val="0"/>
                        </a:spcAft>
                      </a:pPr>
                      <a:r>
                        <a:rPr lang="de-DE" sz="1000" b="1" dirty="0" smtClean="0">
                          <a:effectLst/>
                        </a:rPr>
                        <a:t>47,50 </a:t>
                      </a:r>
                      <a:r>
                        <a:rPr lang="de-DE" sz="1000" b="1" dirty="0">
                          <a:effectLst/>
                        </a:rPr>
                        <a:t>€</a:t>
                      </a:r>
                      <a:endParaRPr lang="de-DE"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38,00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28,50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19,00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9,50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4114101163"/>
                  </a:ext>
                </a:extLst>
              </a:tr>
              <a:tr h="767593">
                <a:tc>
                  <a:txBody>
                    <a:bodyPr/>
                    <a:lstStyle/>
                    <a:p>
                      <a:pPr>
                        <a:spcAft>
                          <a:spcPts val="0"/>
                        </a:spcAft>
                      </a:pPr>
                      <a:r>
                        <a:rPr lang="de-DE" sz="1000">
                          <a:effectLst/>
                        </a:rPr>
                        <a:t>für ein Kind aus</a:t>
                      </a:r>
                      <a:endParaRPr lang="de-DE" sz="1200">
                        <a:effectLst/>
                      </a:endParaRPr>
                    </a:p>
                    <a:p>
                      <a:pPr>
                        <a:spcAft>
                          <a:spcPts val="0"/>
                        </a:spcAft>
                      </a:pPr>
                      <a:r>
                        <a:rPr lang="de-DE" sz="1000">
                          <a:effectLst/>
                        </a:rPr>
                        <a:t>einer Familie mit</a:t>
                      </a:r>
                      <a:endParaRPr lang="de-DE" sz="1200">
                        <a:effectLst/>
                      </a:endParaRPr>
                    </a:p>
                    <a:p>
                      <a:pPr>
                        <a:spcAft>
                          <a:spcPts val="0"/>
                        </a:spcAft>
                      </a:pPr>
                      <a:r>
                        <a:rPr lang="de-DE" sz="1000">
                          <a:effectLst/>
                        </a:rPr>
                        <a:t>drei Kindern</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b="1" dirty="0">
                          <a:effectLst/>
                        </a:rPr>
                        <a:t> </a:t>
                      </a:r>
                      <a:endParaRPr lang="de-DE" sz="1200" b="1" dirty="0">
                        <a:effectLst/>
                      </a:endParaRPr>
                    </a:p>
                    <a:p>
                      <a:pPr algn="ctr">
                        <a:spcAft>
                          <a:spcPts val="0"/>
                        </a:spcAft>
                      </a:pPr>
                      <a:r>
                        <a:rPr lang="de-DE" sz="1000" b="1" dirty="0" smtClean="0">
                          <a:effectLst/>
                        </a:rPr>
                        <a:t>37,50 </a:t>
                      </a:r>
                      <a:r>
                        <a:rPr lang="de-DE" sz="1000" b="1" dirty="0">
                          <a:effectLst/>
                        </a:rPr>
                        <a:t>€</a:t>
                      </a:r>
                      <a:endParaRPr lang="de-DE"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30,00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22,50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15,00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7,50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1527016373"/>
                  </a:ext>
                </a:extLst>
              </a:tr>
              <a:tr h="1023457">
                <a:tc>
                  <a:txBody>
                    <a:bodyPr/>
                    <a:lstStyle/>
                    <a:p>
                      <a:pPr>
                        <a:spcAft>
                          <a:spcPts val="0"/>
                        </a:spcAft>
                      </a:pPr>
                      <a:r>
                        <a:rPr lang="de-DE" sz="1000">
                          <a:effectLst/>
                        </a:rPr>
                        <a:t>für ein Kind aus</a:t>
                      </a:r>
                      <a:endParaRPr lang="de-DE" sz="1200">
                        <a:effectLst/>
                      </a:endParaRPr>
                    </a:p>
                    <a:p>
                      <a:pPr>
                        <a:spcAft>
                          <a:spcPts val="0"/>
                        </a:spcAft>
                      </a:pPr>
                      <a:r>
                        <a:rPr lang="de-DE" sz="1000">
                          <a:effectLst/>
                        </a:rPr>
                        <a:t>einer Familie mit</a:t>
                      </a:r>
                      <a:endParaRPr lang="de-DE" sz="1200">
                        <a:effectLst/>
                      </a:endParaRPr>
                    </a:p>
                    <a:p>
                      <a:pPr>
                        <a:spcAft>
                          <a:spcPts val="0"/>
                        </a:spcAft>
                      </a:pPr>
                      <a:r>
                        <a:rPr lang="de-DE" sz="1000">
                          <a:effectLst/>
                        </a:rPr>
                        <a:t>vier Kindern und</a:t>
                      </a:r>
                      <a:endParaRPr lang="de-DE" sz="1200">
                        <a:effectLst/>
                      </a:endParaRPr>
                    </a:p>
                    <a:p>
                      <a:pPr>
                        <a:spcAft>
                          <a:spcPts val="0"/>
                        </a:spcAft>
                      </a:pPr>
                      <a:r>
                        <a:rPr lang="de-DE" sz="1000">
                          <a:effectLst/>
                        </a:rPr>
                        <a:t>mehr</a:t>
                      </a:r>
                      <a:endParaRPr lang="de-DE"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de-DE" sz="1000" b="1" dirty="0">
                          <a:effectLst/>
                        </a:rPr>
                        <a:t> </a:t>
                      </a:r>
                      <a:endParaRPr lang="de-DE" sz="1200" b="1" dirty="0">
                        <a:effectLst/>
                      </a:endParaRPr>
                    </a:p>
                    <a:p>
                      <a:pPr algn="ctr">
                        <a:spcAft>
                          <a:spcPts val="0"/>
                        </a:spcAft>
                      </a:pPr>
                      <a:r>
                        <a:rPr lang="de-DE" sz="1000" b="1" dirty="0" smtClean="0">
                          <a:effectLst/>
                        </a:rPr>
                        <a:t>27,50 </a:t>
                      </a:r>
                      <a:r>
                        <a:rPr lang="de-DE" sz="1000" b="1" dirty="0">
                          <a:effectLst/>
                        </a:rPr>
                        <a:t>€</a:t>
                      </a:r>
                      <a:endParaRPr lang="de-DE"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spcAft>
                          <a:spcPts val="0"/>
                        </a:spcAft>
                      </a:pPr>
                      <a:r>
                        <a:rPr lang="de-DE" sz="1000" dirty="0">
                          <a:effectLst/>
                        </a:rPr>
                        <a:t> </a:t>
                      </a:r>
                      <a:endParaRPr lang="de-DE" sz="1200" dirty="0" smtClean="0">
                        <a:effectLst/>
                      </a:endParaRPr>
                    </a:p>
                    <a:p>
                      <a:pPr algn="ctr">
                        <a:spcAft>
                          <a:spcPts val="0"/>
                        </a:spcAft>
                      </a:pPr>
                      <a:r>
                        <a:rPr lang="de-DE" sz="1000" dirty="0" smtClean="0">
                          <a:effectLst/>
                        </a:rPr>
                        <a:t>22,00 €</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16,50€</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11,00 </a:t>
                      </a:r>
                      <a:r>
                        <a:rPr lang="de-DE" sz="1000" dirty="0">
                          <a:effectLst/>
                        </a:rPr>
                        <a:t>€</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de-DE" sz="1000" dirty="0">
                          <a:effectLst/>
                        </a:rPr>
                        <a:t> </a:t>
                      </a:r>
                      <a:endParaRPr lang="de-DE" sz="1200" dirty="0">
                        <a:effectLst/>
                      </a:endParaRPr>
                    </a:p>
                    <a:p>
                      <a:pPr algn="ctr">
                        <a:spcAft>
                          <a:spcPts val="0"/>
                        </a:spcAft>
                      </a:pPr>
                      <a:r>
                        <a:rPr lang="de-DE" sz="1000" dirty="0" smtClean="0">
                          <a:effectLst/>
                        </a:rPr>
                        <a:t>5,50€</a:t>
                      </a:r>
                      <a:endParaRPr lang="de-DE"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val="3082421013"/>
                  </a:ext>
                </a:extLst>
              </a:tr>
            </a:tbl>
          </a:graphicData>
        </a:graphic>
      </p:graphicFrame>
      <p:sp>
        <p:nvSpPr>
          <p:cNvPr id="5" name="Rectangle 1"/>
          <p:cNvSpPr>
            <a:spLocks noChangeArrowheads="1"/>
          </p:cNvSpPr>
          <p:nvPr/>
        </p:nvSpPr>
        <p:spPr bwMode="auto">
          <a:xfrm>
            <a:off x="762699" y="2500004"/>
            <a:ext cx="923976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de-DE" altLang="de-DE"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Regulärer </a:t>
            </a:r>
            <a:endParaRPr kumimoji="0" lang="de-DE" altLang="de-DE" sz="8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de-DE" altLang="de-DE" sz="10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Monatsbeitrag</a:t>
            </a:r>
            <a:r>
              <a:rPr kumimoji="0" lang="de-DE" altLang="de-DE" sz="1000" b="1"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de-DE" altLang="de-DE"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anteilig	    </a:t>
            </a:r>
            <a:r>
              <a:rPr kumimoji="0" lang="de-DE" altLang="de-DE" sz="10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de-DE" altLang="de-DE" sz="1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anteilig</a:t>
            </a:r>
            <a:r>
              <a:rPr lang="de-DE" altLang="de-DE" sz="1000" dirty="0">
                <a:latin typeface="Arial" panose="020B0604020202020204" pitchFamily="34" charset="0"/>
                <a:ea typeface="Times New Roman" panose="02020603050405020304" pitchFamily="18" charset="0"/>
                <a:cs typeface="Arial" panose="020B0604020202020204" pitchFamily="34" charset="0"/>
              </a:rPr>
              <a:t> </a:t>
            </a:r>
            <a:r>
              <a:rPr lang="de-DE" altLang="de-DE" sz="1000" dirty="0" smtClean="0">
                <a:latin typeface="Arial" panose="020B0604020202020204" pitchFamily="34" charset="0"/>
                <a:ea typeface="Times New Roman" panose="02020603050405020304" pitchFamily="18" charset="0"/>
                <a:cs typeface="Arial" panose="020B0604020202020204" pitchFamily="34" charset="0"/>
              </a:rPr>
              <a:t>	            anteilig                                  </a:t>
            </a:r>
            <a:r>
              <a:rPr kumimoji="0" lang="de-DE" altLang="de-DE" sz="10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anteilig</a:t>
            </a:r>
            <a:endParaRPr kumimoji="0" lang="de-DE" altLang="de-DE"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5071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281235"/>
            <a:ext cx="10515600" cy="1325563"/>
          </a:xfrm>
        </p:spPr>
        <p:txBody>
          <a:bodyPr/>
          <a:lstStyle/>
          <a:p>
            <a:r>
              <a:rPr lang="de-DE" u="sng" dirty="0" smtClean="0"/>
              <a:t>Kernzeit für </a:t>
            </a:r>
            <a:r>
              <a:rPr lang="de-DE" b="1" u="sng" dirty="0" smtClean="0"/>
              <a:t>Klassenstufe 1 </a:t>
            </a:r>
            <a:r>
              <a:rPr lang="de-DE" u="sng" dirty="0" smtClean="0"/>
              <a:t>zusätzlich möglich</a:t>
            </a:r>
            <a:endParaRPr lang="de-DE" u="sng" dirty="0"/>
          </a:p>
        </p:txBody>
      </p:sp>
      <p:sp>
        <p:nvSpPr>
          <p:cNvPr id="3" name="Inhaltsplatzhalter 2"/>
          <p:cNvSpPr>
            <a:spLocks noGrp="1"/>
          </p:cNvSpPr>
          <p:nvPr>
            <p:ph idx="1"/>
          </p:nvPr>
        </p:nvSpPr>
        <p:spPr>
          <a:xfrm>
            <a:off x="838200" y="1690688"/>
            <a:ext cx="10515600" cy="4768835"/>
          </a:xfrm>
        </p:spPr>
        <p:txBody>
          <a:bodyPr>
            <a:normAutofit lnSpcReduction="10000"/>
          </a:bodyPr>
          <a:lstStyle/>
          <a:p>
            <a:r>
              <a:rPr lang="de-DE" dirty="0" smtClean="0"/>
              <a:t>Erstklässler haben in der Regel an zwei Tagen in der Woche, zur zweiten Stunde Schule</a:t>
            </a:r>
          </a:p>
          <a:p>
            <a:r>
              <a:rPr lang="de-DE" dirty="0" smtClean="0"/>
              <a:t>Für die Erstklässler gibt es daher an diesen Tagen eine </a:t>
            </a:r>
            <a:r>
              <a:rPr lang="de-DE" b="1" dirty="0" smtClean="0"/>
              <a:t>Betreuung von 7.30 Uhr bis 8.25 Uhr</a:t>
            </a:r>
          </a:p>
          <a:p>
            <a:endParaRPr lang="de-DE" sz="1400" b="1" dirty="0"/>
          </a:p>
          <a:p>
            <a:r>
              <a:rPr lang="de-DE" b="1" dirty="0" smtClean="0"/>
              <a:t>Die Kosten hierfür:</a:t>
            </a:r>
          </a:p>
          <a:p>
            <a:r>
              <a:rPr lang="de-DE" dirty="0" smtClean="0"/>
              <a:t>1 Tag / Woche:		  7,50 € monatlich</a:t>
            </a:r>
          </a:p>
          <a:p>
            <a:r>
              <a:rPr lang="de-DE" dirty="0" smtClean="0"/>
              <a:t>2 Tage / Woche:		15,00 € monatlich</a:t>
            </a:r>
          </a:p>
          <a:p>
            <a:pPr marL="0" indent="0">
              <a:buNone/>
            </a:pPr>
            <a:endParaRPr lang="de-DE" sz="1500" dirty="0" smtClean="0"/>
          </a:p>
          <a:p>
            <a:pPr marL="0" indent="0">
              <a:buNone/>
            </a:pPr>
            <a:r>
              <a:rPr lang="de-DE" dirty="0" smtClean="0">
                <a:sym typeface="Wingdings" panose="05000000000000000000" pitchFamily="2" charset="2"/>
              </a:rPr>
              <a:t></a:t>
            </a:r>
            <a:r>
              <a:rPr lang="de-DE" dirty="0" smtClean="0"/>
              <a:t>Dieser </a:t>
            </a:r>
            <a:r>
              <a:rPr lang="de-DE" b="1" dirty="0" smtClean="0"/>
              <a:t>Betrag kommt </a:t>
            </a:r>
            <a:r>
              <a:rPr lang="de-DE" dirty="0" smtClean="0"/>
              <a:t>zu dem jeweiligen Betrag für den Nachmittag </a:t>
            </a:r>
            <a:r>
              <a:rPr lang="de-DE" b="1" dirty="0" smtClean="0"/>
              <a:t>hinzu!</a:t>
            </a:r>
            <a:endParaRPr lang="de-DE" b="1" dirty="0"/>
          </a:p>
        </p:txBody>
      </p:sp>
    </p:spTree>
    <p:extLst>
      <p:ext uri="{BB962C8B-B14F-4D97-AF65-F5344CB8AC3E}">
        <p14:creationId xmlns:p14="http://schemas.microsoft.com/office/powerpoint/2010/main" val="849067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37116" y="587229"/>
            <a:ext cx="11366193" cy="681606"/>
          </a:xfrm>
        </p:spPr>
        <p:txBody>
          <a:bodyPr>
            <a:noAutofit/>
          </a:bodyPr>
          <a:lstStyle/>
          <a:p>
            <a:r>
              <a:rPr lang="de-DE" sz="4400" dirty="0" smtClean="0"/>
              <a:t>Formulare</a:t>
            </a:r>
            <a:endParaRPr lang="de-DE" sz="4400" dirty="0"/>
          </a:p>
        </p:txBody>
      </p:sp>
      <p:sp>
        <p:nvSpPr>
          <p:cNvPr id="4" name="Textplatzhalter 3"/>
          <p:cNvSpPr>
            <a:spLocks noGrp="1"/>
          </p:cNvSpPr>
          <p:nvPr>
            <p:ph type="body" sz="half" idx="2"/>
          </p:nvPr>
        </p:nvSpPr>
        <p:spPr>
          <a:xfrm>
            <a:off x="345057" y="1417739"/>
            <a:ext cx="11693145" cy="4964954"/>
          </a:xfrm>
        </p:spPr>
        <p:txBody>
          <a:bodyPr>
            <a:normAutofit fontScale="92500" lnSpcReduction="20000"/>
          </a:bodyPr>
          <a:lstStyle/>
          <a:p>
            <a:r>
              <a:rPr lang="de-DE" sz="2500" dirty="0" smtClean="0"/>
              <a:t>Anmeldeformulare auf der Homepage der </a:t>
            </a:r>
            <a:r>
              <a:rPr lang="de-DE" sz="2500" dirty="0" err="1" smtClean="0"/>
              <a:t>Wunnensteinschule</a:t>
            </a:r>
            <a:endParaRPr lang="de-DE" sz="2500" dirty="0" smtClean="0"/>
          </a:p>
          <a:p>
            <a:r>
              <a:rPr lang="de-DE" sz="2500" dirty="0" smtClean="0">
                <a:hlinkClick r:id="rId2"/>
              </a:rPr>
              <a:t>www.wunnensteinschule.de</a:t>
            </a:r>
            <a:r>
              <a:rPr lang="de-DE" sz="2500" dirty="0" smtClean="0"/>
              <a:t>						</a:t>
            </a:r>
            <a:r>
              <a:rPr lang="de-DE" sz="4000" u="sng" dirty="0" smtClean="0">
                <a:solidFill>
                  <a:srgbClr val="7030A0"/>
                </a:solidFill>
              </a:rPr>
              <a:t>Aber:</a:t>
            </a:r>
          </a:p>
          <a:p>
            <a:endParaRPr lang="de-DE" sz="2500" dirty="0"/>
          </a:p>
          <a:p>
            <a:pPr marL="285750" indent="-285750">
              <a:buFont typeface="Arial" panose="020B0604020202020204" pitchFamily="34" charset="0"/>
              <a:buChar char="•"/>
            </a:pPr>
            <a:r>
              <a:rPr lang="de-DE" sz="2500" dirty="0" smtClean="0"/>
              <a:t>Oder direkt im Sekretariat </a:t>
            </a:r>
          </a:p>
          <a:p>
            <a:endParaRPr lang="de-DE" sz="2500" dirty="0"/>
          </a:p>
          <a:p>
            <a:r>
              <a:rPr lang="de-DE" sz="2500" b="1" dirty="0" smtClean="0"/>
              <a:t>Es gibt folgende Formulare:</a:t>
            </a:r>
          </a:p>
          <a:p>
            <a:pPr marL="285750" indent="-285750">
              <a:buFont typeface="Arial" panose="020B0604020202020204" pitchFamily="34" charset="0"/>
              <a:buChar char="•"/>
            </a:pPr>
            <a:r>
              <a:rPr lang="de-DE" sz="2500" dirty="0" smtClean="0"/>
              <a:t>Anmeldung</a:t>
            </a:r>
          </a:p>
          <a:p>
            <a:pPr marL="285750" indent="-285750">
              <a:buFont typeface="Arial" panose="020B0604020202020204" pitchFamily="34" charset="0"/>
              <a:buChar char="•"/>
            </a:pPr>
            <a:r>
              <a:rPr lang="de-DE" sz="2500" dirty="0" smtClean="0"/>
              <a:t>Änderung / Abmeldung</a:t>
            </a:r>
          </a:p>
          <a:p>
            <a:endParaRPr lang="de-DE" sz="2500" dirty="0"/>
          </a:p>
          <a:p>
            <a:r>
              <a:rPr lang="de-DE" sz="2500" b="1" dirty="0" smtClean="0"/>
              <a:t>Anmeldungen jeweils zum 1. eines Monats möglich</a:t>
            </a:r>
          </a:p>
          <a:p>
            <a:r>
              <a:rPr lang="de-DE" sz="2500" b="1" dirty="0" smtClean="0"/>
              <a:t>Abmeldungen sind 4 Wochen zum Monatsende möglich</a:t>
            </a:r>
          </a:p>
          <a:p>
            <a:r>
              <a:rPr lang="de-DE" sz="2500" b="1" dirty="0" smtClean="0"/>
              <a:t>Abgebucht werden nur ganze Monatsbeiträge, unabhängig wie viele Tage besucht wurden.</a:t>
            </a:r>
            <a:endParaRPr lang="de-DE" sz="2500" b="1" dirty="0"/>
          </a:p>
        </p:txBody>
      </p:sp>
      <p:sp>
        <p:nvSpPr>
          <p:cNvPr id="8" name="Abgerundetes Rechteck 7"/>
          <p:cNvSpPr/>
          <p:nvPr/>
        </p:nvSpPr>
        <p:spPr>
          <a:xfrm>
            <a:off x="8372212" y="2348917"/>
            <a:ext cx="3431097" cy="1694576"/>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p:cNvSpPr txBox="1"/>
          <p:nvPr/>
        </p:nvSpPr>
        <p:spPr>
          <a:xfrm>
            <a:off x="8632272" y="2365695"/>
            <a:ext cx="2927757" cy="1031051"/>
          </a:xfrm>
          <a:prstGeom prst="rect">
            <a:avLst/>
          </a:prstGeom>
          <a:noFill/>
        </p:spPr>
        <p:txBody>
          <a:bodyPr wrap="square" rtlCol="0">
            <a:spAutoFit/>
          </a:bodyPr>
          <a:lstStyle/>
          <a:p>
            <a:r>
              <a:rPr lang="de-DE" b="1" dirty="0" smtClean="0"/>
              <a:t>Kranke Kinder </a:t>
            </a:r>
            <a:r>
              <a:rPr lang="de-DE" u="sng" dirty="0" smtClean="0"/>
              <a:t>direkt</a:t>
            </a:r>
            <a:r>
              <a:rPr lang="de-DE" dirty="0" smtClean="0"/>
              <a:t> in der </a:t>
            </a:r>
            <a:r>
              <a:rPr lang="de-DE" dirty="0" err="1" smtClean="0"/>
              <a:t>Kerni</a:t>
            </a:r>
            <a:r>
              <a:rPr lang="de-DE" dirty="0" smtClean="0"/>
              <a:t> entschuldigen.</a:t>
            </a:r>
          </a:p>
          <a:p>
            <a:r>
              <a:rPr lang="de-DE" sz="2500" dirty="0" smtClean="0">
                <a:sym typeface="Wingdings" panose="05000000000000000000" pitchFamily="2" charset="2"/>
              </a:rPr>
              <a:t> Tel.: 16 19 3 - 409</a:t>
            </a:r>
            <a:endParaRPr lang="de-DE" sz="2500" dirty="0"/>
          </a:p>
        </p:txBody>
      </p:sp>
    </p:spTree>
    <p:extLst>
      <p:ext uri="{BB962C8B-B14F-4D97-AF65-F5344CB8AC3E}">
        <p14:creationId xmlns:p14="http://schemas.microsoft.com/office/powerpoint/2010/main" val="270556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364609" y="1166070"/>
            <a:ext cx="9144000" cy="1404326"/>
          </a:xfrm>
        </p:spPr>
        <p:txBody>
          <a:bodyPr/>
          <a:lstStyle/>
          <a:p>
            <a:r>
              <a:rPr lang="de-DE" b="1" dirty="0" smtClean="0"/>
              <a:t>    Ferienbetreuung</a:t>
            </a:r>
            <a:endParaRPr lang="de-DE" b="1" dirty="0"/>
          </a:p>
        </p:txBody>
      </p:sp>
      <p:sp>
        <p:nvSpPr>
          <p:cNvPr id="3" name="Untertitel 2"/>
          <p:cNvSpPr>
            <a:spLocks noGrp="1"/>
          </p:cNvSpPr>
          <p:nvPr>
            <p:ph type="subTitle" idx="1"/>
          </p:nvPr>
        </p:nvSpPr>
        <p:spPr>
          <a:xfrm>
            <a:off x="1507221" y="2771527"/>
            <a:ext cx="9658525" cy="3874370"/>
          </a:xfrm>
        </p:spPr>
        <p:txBody>
          <a:bodyPr>
            <a:normAutofit/>
          </a:bodyPr>
          <a:lstStyle/>
          <a:p>
            <a:endParaRPr lang="de-DE" dirty="0" smtClean="0"/>
          </a:p>
          <a:p>
            <a:r>
              <a:rPr lang="de-DE" dirty="0" smtClean="0"/>
              <a:t>Ein Angebot der Stadt Großbottwar</a:t>
            </a:r>
          </a:p>
          <a:p>
            <a:r>
              <a:rPr lang="de-DE" dirty="0" smtClean="0"/>
              <a:t>Für Kinder in der Grundschule</a:t>
            </a:r>
          </a:p>
          <a:p>
            <a:endParaRPr lang="de-DE" sz="2000" b="1" dirty="0" smtClean="0"/>
          </a:p>
          <a:p>
            <a:r>
              <a:rPr lang="de-DE" b="1" dirty="0" smtClean="0"/>
              <a:t>und</a:t>
            </a:r>
          </a:p>
          <a:p>
            <a:r>
              <a:rPr lang="de-DE" dirty="0" smtClean="0"/>
              <a:t>Sommerferien-&gt; auch die Vorschüler, die im Herbst in die Schule kommen</a:t>
            </a:r>
          </a:p>
          <a:p>
            <a:endParaRPr lang="de-DE" dirty="0"/>
          </a:p>
          <a:p>
            <a:endParaRPr lang="de-DE" dirty="0"/>
          </a:p>
        </p:txBody>
      </p:sp>
    </p:spTree>
    <p:extLst>
      <p:ext uri="{BB962C8B-B14F-4D97-AF65-F5344CB8AC3E}">
        <p14:creationId xmlns:p14="http://schemas.microsoft.com/office/powerpoint/2010/main" val="3259613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245561"/>
          </a:xfrm>
        </p:spPr>
        <p:txBody>
          <a:bodyPr>
            <a:normAutofit fontScale="90000"/>
          </a:bodyPr>
          <a:lstStyle/>
          <a:p>
            <a:r>
              <a:rPr lang="de-DE" b="1" dirty="0" smtClean="0"/>
              <a:t>Überblick über die Ferienbetreuung im Schuljahr</a:t>
            </a:r>
            <a:endParaRPr lang="de-DE" b="1" dirty="0"/>
          </a:p>
        </p:txBody>
      </p:sp>
      <p:sp>
        <p:nvSpPr>
          <p:cNvPr id="6" name="Inhaltsplatzhalter 5"/>
          <p:cNvSpPr>
            <a:spLocks noGrp="1"/>
          </p:cNvSpPr>
          <p:nvPr>
            <p:ph idx="1"/>
          </p:nvPr>
        </p:nvSpPr>
        <p:spPr>
          <a:xfrm>
            <a:off x="838200" y="1610686"/>
            <a:ext cx="10515600" cy="4848837"/>
          </a:xfrm>
        </p:spPr>
        <p:txBody>
          <a:bodyPr>
            <a:normAutofit lnSpcReduction="10000"/>
          </a:bodyPr>
          <a:lstStyle/>
          <a:p>
            <a:r>
              <a:rPr lang="de-DE" dirty="0" smtClean="0"/>
              <a:t>Täglich von 7.30 Uhr bis 13.30 Uhr in folgenden Ferienabschnitten:</a:t>
            </a:r>
          </a:p>
          <a:p>
            <a:endParaRPr lang="de-DE" sz="1400" dirty="0" smtClean="0"/>
          </a:p>
          <a:p>
            <a:r>
              <a:rPr lang="de-DE" dirty="0"/>
              <a:t>Winterferien (Fasching)		</a:t>
            </a:r>
          </a:p>
          <a:p>
            <a:r>
              <a:rPr lang="de-DE" dirty="0"/>
              <a:t>Osterferien		</a:t>
            </a:r>
            <a:r>
              <a:rPr lang="de-DE" dirty="0" smtClean="0"/>
              <a:t>	</a:t>
            </a:r>
            <a:endParaRPr lang="de-DE" dirty="0"/>
          </a:p>
          <a:p>
            <a:r>
              <a:rPr lang="de-DE" dirty="0"/>
              <a:t>Pfingstferien			</a:t>
            </a:r>
          </a:p>
          <a:p>
            <a:r>
              <a:rPr lang="de-DE" dirty="0"/>
              <a:t>Sommerferien			</a:t>
            </a:r>
            <a:endParaRPr lang="de-DE" dirty="0" smtClean="0"/>
          </a:p>
          <a:p>
            <a:r>
              <a:rPr lang="de-DE" dirty="0" smtClean="0"/>
              <a:t>Herbstferien</a:t>
            </a:r>
            <a:r>
              <a:rPr lang="de-DE" dirty="0"/>
              <a:t>			</a:t>
            </a:r>
            <a:endParaRPr lang="de-DE" dirty="0" smtClean="0"/>
          </a:p>
          <a:p>
            <a:pPr marL="0" lvl="0" indent="0">
              <a:buNone/>
            </a:pPr>
            <a:endParaRPr lang="de-DE" dirty="0" smtClean="0"/>
          </a:p>
          <a:p>
            <a:pPr marL="0" lvl="0" indent="0">
              <a:buNone/>
            </a:pPr>
            <a:r>
              <a:rPr lang="de-DE" dirty="0" smtClean="0"/>
              <a:t>Formulare</a:t>
            </a:r>
            <a:r>
              <a:rPr lang="de-DE" dirty="0"/>
              <a:t>: </a:t>
            </a:r>
            <a:r>
              <a:rPr lang="de-DE" dirty="0">
                <a:hlinkClick r:id="rId2"/>
              </a:rPr>
              <a:t>www.wunnensteinschule.de</a:t>
            </a:r>
            <a:r>
              <a:rPr lang="de-DE" dirty="0"/>
              <a:t>	</a:t>
            </a:r>
            <a:endParaRPr lang="de-DE" dirty="0" smtClean="0"/>
          </a:p>
          <a:p>
            <a:pPr marL="0" lvl="0" indent="0">
              <a:buNone/>
            </a:pPr>
            <a:r>
              <a:rPr lang="de-DE" u="sng" dirty="0" smtClean="0">
                <a:sym typeface="Wingdings" panose="05000000000000000000" pitchFamily="2" charset="2"/>
              </a:rPr>
              <a:t>Und</a:t>
            </a:r>
            <a:r>
              <a:rPr lang="de-DE" u="sng" dirty="0">
                <a:sym typeface="Wingdings" panose="05000000000000000000" pitchFamily="2" charset="2"/>
              </a:rPr>
              <a:t>:  </a:t>
            </a:r>
            <a:r>
              <a:rPr lang="de-DE" dirty="0">
                <a:sym typeface="Wingdings" panose="05000000000000000000" pitchFamily="2" charset="2"/>
              </a:rPr>
              <a:t>Veröffentlichung im Mitteilungsblatt der Stadt Großbottwar</a:t>
            </a:r>
            <a:endParaRPr lang="de-DE" dirty="0"/>
          </a:p>
          <a:p>
            <a:pPr marL="0" indent="0">
              <a:buNone/>
            </a:pPr>
            <a:endParaRPr lang="de-DE" dirty="0"/>
          </a:p>
          <a:p>
            <a:endParaRPr lang="de-DE" dirty="0"/>
          </a:p>
        </p:txBody>
      </p:sp>
    </p:spTree>
    <p:extLst>
      <p:ext uri="{BB962C8B-B14F-4D97-AF65-F5344CB8AC3E}">
        <p14:creationId xmlns:p14="http://schemas.microsoft.com/office/powerpoint/2010/main" val="3353003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Angebot nur für Erstklässler 2022/23</a:t>
            </a:r>
            <a:r>
              <a:rPr lang="de-DE" dirty="0" smtClean="0"/>
              <a:t>	</a:t>
            </a:r>
            <a:br>
              <a:rPr lang="de-DE" dirty="0" smtClean="0"/>
            </a:br>
            <a:r>
              <a:rPr lang="de-DE" sz="2600" dirty="0" smtClean="0"/>
              <a:t>Tage vor der Einschulung (Montag – Mittwoch)</a:t>
            </a:r>
            <a:endParaRPr lang="de-DE" sz="2600" dirty="0"/>
          </a:p>
        </p:txBody>
      </p:sp>
      <p:sp>
        <p:nvSpPr>
          <p:cNvPr id="3" name="Inhaltsplatzhalter 2"/>
          <p:cNvSpPr>
            <a:spLocks noGrp="1"/>
          </p:cNvSpPr>
          <p:nvPr>
            <p:ph idx="1"/>
          </p:nvPr>
        </p:nvSpPr>
        <p:spPr>
          <a:xfrm>
            <a:off x="838200" y="1843069"/>
            <a:ext cx="10515600" cy="4832059"/>
          </a:xfrm>
        </p:spPr>
        <p:txBody>
          <a:bodyPr>
            <a:normAutofit/>
          </a:bodyPr>
          <a:lstStyle/>
          <a:p>
            <a:r>
              <a:rPr lang="de-DE" dirty="0" smtClean="0"/>
              <a:t>Für die zukünftigen Erstklässler (Einschulung 14.09.2023) wird eine Betreuung angeboten, die an die Ferienbetreuung anknüpft</a:t>
            </a:r>
          </a:p>
          <a:p>
            <a:r>
              <a:rPr lang="de-DE" b="1" dirty="0" smtClean="0"/>
              <a:t>09</a:t>
            </a:r>
            <a:r>
              <a:rPr lang="de-DE" b="1" dirty="0" smtClean="0"/>
              <a:t>.09</a:t>
            </a:r>
            <a:r>
              <a:rPr lang="de-DE" b="1" dirty="0" smtClean="0"/>
              <a:t>. – </a:t>
            </a:r>
            <a:r>
              <a:rPr lang="de-DE" b="1" dirty="0" smtClean="0"/>
              <a:t>11.09.2024</a:t>
            </a:r>
            <a:endParaRPr lang="de-DE" b="1" dirty="0" smtClean="0"/>
          </a:p>
          <a:p>
            <a:r>
              <a:rPr lang="de-DE" dirty="0" smtClean="0"/>
              <a:t>7.30 – 13.30 Uhr</a:t>
            </a:r>
          </a:p>
          <a:p>
            <a:r>
              <a:rPr lang="de-DE" dirty="0" smtClean="0"/>
              <a:t>Nur insgesamt als Block buchbar</a:t>
            </a:r>
          </a:p>
          <a:p>
            <a:r>
              <a:rPr lang="de-DE" u="sng" dirty="0" smtClean="0"/>
              <a:t>Mindestteilnehmerzahl: 5 Kinder</a:t>
            </a:r>
          </a:p>
          <a:p>
            <a:r>
              <a:rPr lang="de-DE" dirty="0" smtClean="0"/>
              <a:t>Anmeldeschluss: </a:t>
            </a:r>
            <a:r>
              <a:rPr lang="de-DE" dirty="0" smtClean="0"/>
              <a:t>10.06.2024</a:t>
            </a:r>
            <a:endParaRPr lang="de-DE" dirty="0" smtClean="0"/>
          </a:p>
          <a:p>
            <a:endParaRPr lang="de-DE" dirty="0"/>
          </a:p>
          <a:p>
            <a:pPr marL="0" indent="0">
              <a:buNone/>
            </a:pPr>
            <a:r>
              <a:rPr lang="de-DE" i="1" dirty="0" smtClean="0">
                <a:sym typeface="Wingdings" panose="05000000000000000000" pitchFamily="2" charset="2"/>
              </a:rPr>
              <a:t></a:t>
            </a:r>
            <a:r>
              <a:rPr lang="de-DE" i="1" dirty="0" smtClean="0"/>
              <a:t>Sofern die Mindesteilnehmerzahl nicht erreicht wird, erhalten Eltern der angemeldeten Kinder nach dem </a:t>
            </a:r>
            <a:r>
              <a:rPr lang="de-DE" i="1" dirty="0" smtClean="0"/>
              <a:t>10.06.2024 </a:t>
            </a:r>
            <a:r>
              <a:rPr lang="de-DE" i="1" dirty="0" smtClean="0"/>
              <a:t>eine Absage.</a:t>
            </a:r>
            <a:endParaRPr lang="de-DE" i="1" dirty="0"/>
          </a:p>
        </p:txBody>
      </p:sp>
    </p:spTree>
    <p:extLst>
      <p:ext uri="{BB962C8B-B14F-4D97-AF65-F5344CB8AC3E}">
        <p14:creationId xmlns:p14="http://schemas.microsoft.com/office/powerpoint/2010/main" val="3560769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r>
              <a:rPr lang="de-DE" b="1" dirty="0" smtClean="0"/>
              <a:t>Was kostet die Ferienbetreuung?</a:t>
            </a:r>
            <a:r>
              <a:rPr lang="de-DE" sz="2000" b="1" dirty="0" smtClean="0"/>
              <a:t> </a:t>
            </a:r>
            <a:r>
              <a:rPr lang="de-DE" sz="2000" b="1" dirty="0"/>
              <a:t>Stand Januar </a:t>
            </a:r>
            <a:r>
              <a:rPr lang="de-DE" sz="2000" b="1" dirty="0" smtClean="0"/>
              <a:t>2024               </a:t>
            </a:r>
            <a:r>
              <a:rPr lang="de-DE" sz="2000" b="1" dirty="0" smtClean="0"/>
              <a:t/>
            </a:r>
            <a:br>
              <a:rPr lang="de-DE" sz="2000" b="1" dirty="0" smtClean="0"/>
            </a:br>
            <a:endParaRPr lang="de-DE" sz="6000" u="sng" dirty="0"/>
          </a:p>
        </p:txBody>
      </p:sp>
      <p:sp>
        <p:nvSpPr>
          <p:cNvPr id="3" name="Inhaltsplatzhalter 2"/>
          <p:cNvSpPr>
            <a:spLocks noGrp="1"/>
          </p:cNvSpPr>
          <p:nvPr>
            <p:ph idx="1"/>
          </p:nvPr>
        </p:nvSpPr>
        <p:spPr/>
        <p:txBody>
          <a:bodyPr>
            <a:normAutofit fontScale="92500" lnSpcReduction="20000"/>
          </a:bodyPr>
          <a:lstStyle/>
          <a:p>
            <a:r>
              <a:rPr lang="de-DE" sz="3600" dirty="0" smtClean="0"/>
              <a:t>Jeweils 15</a:t>
            </a:r>
            <a:r>
              <a:rPr lang="de-DE" sz="3600" dirty="0"/>
              <a:t>,- </a:t>
            </a:r>
            <a:r>
              <a:rPr lang="de-DE" sz="3600" dirty="0" smtClean="0"/>
              <a:t>€ / Tag</a:t>
            </a:r>
            <a:endParaRPr lang="de-DE" sz="3600" dirty="0"/>
          </a:p>
          <a:p>
            <a:pPr marL="0" indent="0">
              <a:buNone/>
            </a:pPr>
            <a:endParaRPr lang="de-DE" sz="1000" dirty="0"/>
          </a:p>
          <a:p>
            <a:pPr marL="0" indent="0">
              <a:buNone/>
            </a:pPr>
            <a:r>
              <a:rPr lang="de-DE" b="1" dirty="0" smtClean="0"/>
              <a:t>Abbuchung jeweils zum 1. des auf die Ferien folgenden Monats</a:t>
            </a:r>
          </a:p>
          <a:p>
            <a:pPr marL="0" indent="0">
              <a:buNone/>
            </a:pPr>
            <a:r>
              <a:rPr lang="de-DE" dirty="0" smtClean="0"/>
              <a:t>Ausnahme Sommerferien: Abbuchung erst im November</a:t>
            </a:r>
          </a:p>
          <a:p>
            <a:pPr marL="0" indent="0">
              <a:buNone/>
            </a:pPr>
            <a:endParaRPr lang="de-DE" sz="1500" dirty="0"/>
          </a:p>
          <a:p>
            <a:r>
              <a:rPr lang="de-DE" dirty="0">
                <a:solidFill>
                  <a:srgbClr val="7030A0"/>
                </a:solidFill>
              </a:rPr>
              <a:t>Zusätzlich werden Gelder für Ausflüge </a:t>
            </a:r>
            <a:r>
              <a:rPr lang="de-DE" dirty="0" smtClean="0">
                <a:solidFill>
                  <a:srgbClr val="7030A0"/>
                </a:solidFill>
              </a:rPr>
              <a:t>u.Ä. </a:t>
            </a:r>
            <a:r>
              <a:rPr lang="de-DE" dirty="0">
                <a:solidFill>
                  <a:srgbClr val="7030A0"/>
                </a:solidFill>
              </a:rPr>
              <a:t>direkt von den </a:t>
            </a:r>
            <a:r>
              <a:rPr lang="de-DE" dirty="0" smtClean="0">
                <a:solidFill>
                  <a:srgbClr val="7030A0"/>
                </a:solidFill>
              </a:rPr>
              <a:t>Mitarbeiter/innen </a:t>
            </a:r>
            <a:r>
              <a:rPr lang="de-DE" dirty="0">
                <a:solidFill>
                  <a:srgbClr val="7030A0"/>
                </a:solidFill>
              </a:rPr>
              <a:t>der Ferienbetreuung eingesammelt</a:t>
            </a:r>
            <a:r>
              <a:rPr lang="de-DE" dirty="0" smtClean="0">
                <a:solidFill>
                  <a:srgbClr val="7030A0"/>
                </a:solidFill>
              </a:rPr>
              <a:t>.</a:t>
            </a:r>
          </a:p>
          <a:p>
            <a:pPr marL="0" indent="0">
              <a:buNone/>
            </a:pPr>
            <a:endParaRPr lang="de-DE" dirty="0">
              <a:solidFill>
                <a:srgbClr val="7030A0"/>
              </a:solidFill>
            </a:endParaRPr>
          </a:p>
          <a:p>
            <a:pPr marL="0" indent="0">
              <a:buNone/>
            </a:pPr>
            <a:r>
              <a:rPr lang="de-DE" b="1" dirty="0"/>
              <a:t>Wichtig zu wissen</a:t>
            </a:r>
            <a:r>
              <a:rPr lang="de-DE" dirty="0"/>
              <a:t>: </a:t>
            </a:r>
          </a:p>
          <a:p>
            <a:pPr marL="0" indent="0">
              <a:buNone/>
            </a:pPr>
            <a:r>
              <a:rPr lang="de-DE" dirty="0"/>
              <a:t>Nach dem Anmeldeschluss kann keine kostenfreie Stornierung mehr erfolgen. Für Kinder, die angemeldet sind und in den Ferien wegen Krankheit oder anderen Gründen fehlen, wird der Beitrag trotzdem abgebucht.</a:t>
            </a:r>
          </a:p>
          <a:p>
            <a:pPr marL="0" indent="0">
              <a:buNone/>
            </a:pPr>
            <a:endParaRPr lang="de-DE" dirty="0"/>
          </a:p>
        </p:txBody>
      </p:sp>
    </p:spTree>
    <p:extLst>
      <p:ext uri="{BB962C8B-B14F-4D97-AF65-F5344CB8AC3E}">
        <p14:creationId xmlns:p14="http://schemas.microsoft.com/office/powerpoint/2010/main" val="3997157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740</Words>
  <Application>Microsoft Office PowerPoint</Application>
  <PresentationFormat>Breitbild</PresentationFormat>
  <Paragraphs>234</Paragraphs>
  <Slides>18</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18</vt:i4>
      </vt:variant>
    </vt:vector>
  </HeadingPairs>
  <TitlesOfParts>
    <vt:vector size="26" baseType="lpstr">
      <vt:lpstr>Arial</vt:lpstr>
      <vt:lpstr>Calibri</vt:lpstr>
      <vt:lpstr>Calibri Light</vt:lpstr>
      <vt:lpstr>eb-garamond</vt:lpstr>
      <vt:lpstr>gudea</vt:lpstr>
      <vt:lpstr>Times New Roman</vt:lpstr>
      <vt:lpstr>Wingdings</vt:lpstr>
      <vt:lpstr>Office Theme</vt:lpstr>
      <vt:lpstr>Kernzeitenbetreuung</vt:lpstr>
      <vt:lpstr>Betreuungszeiten, Stand Januar 2024</vt:lpstr>
      <vt:lpstr>Kosten für die Betreuung, Stand Januar 2024</vt:lpstr>
      <vt:lpstr>Kernzeit für Klassenstufe 1 zusätzlich möglich</vt:lpstr>
      <vt:lpstr>Formulare</vt:lpstr>
      <vt:lpstr>    Ferienbetreuung</vt:lpstr>
      <vt:lpstr>Überblick über die Ferienbetreuung im Schuljahr</vt:lpstr>
      <vt:lpstr>Angebot nur für Erstklässler 2022/23  Tage vor der Einschulung (Montag – Mittwoch)</vt:lpstr>
      <vt:lpstr> Was kostet die Ferienbetreuung? Stand Januar 2024                </vt:lpstr>
      <vt:lpstr>Anmeldeschluss und Mindestteilnehmerzahl</vt:lpstr>
      <vt:lpstr>Wo findet die Ferienbetreuung statt?</vt:lpstr>
      <vt:lpstr>Angebote der Schülerlebenswerkstatt Die Schüler-Lebenswerkstatt ist eine gemeinnützige GmbH am Schulzentrum in Großbottwar. Sie wurde als Ergänzung zum bestehenden Angebot der Schulen gegründet. Dabei soll allen Schülerinnen und Schülern in der Region die Möglichkeit gegeben werden, ihre individuelle Entwicklung während der Schulzeit durch viele Einblicke und Erkenntnisse zu erweitern. Mitinhaber ist die Stadt Großbottwar.  In der Grundschule gibt es Angebote:</vt:lpstr>
      <vt:lpstr> Angebote der Schülerlebenswerkstatt  Ergänzende Betreuung zur Ganztagesschule  </vt:lpstr>
      <vt:lpstr>  Angebote der Schülerlebenswerkstatt      Anschlussbetreuung in den Ferien   </vt:lpstr>
      <vt:lpstr>Allgemeine Hinweise</vt:lpstr>
      <vt:lpstr>PowerPoint-Präsentation</vt:lpstr>
      <vt:lpstr>PowerPoint-Präsentation</vt:lpstr>
      <vt:lpstr>Bescheinigungen für das Finanzamt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Kernzeitenbetreuung</dc:title>
  <dc:creator>Windows-Benutzer</dc:creator>
  <cp:lastModifiedBy>Anwender</cp:lastModifiedBy>
  <cp:revision>70</cp:revision>
  <cp:lastPrinted>2023-01-23T12:22:35Z</cp:lastPrinted>
  <dcterms:created xsi:type="dcterms:W3CDTF">2018-01-29T09:01:49Z</dcterms:created>
  <dcterms:modified xsi:type="dcterms:W3CDTF">2024-01-25T07:25:13Z</dcterms:modified>
</cp:coreProperties>
</file>